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0" d="100"/>
          <a:sy n="100" d="100"/>
        </p:scale>
        <p:origin x="-184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dirty="0"/>
              <a:t>Andel ungdommer (%) med</a:t>
            </a:r>
            <a:r>
              <a:rPr lang="nb-NO" baseline="0" dirty="0"/>
              <a:t> ulik sosial status </a:t>
            </a:r>
            <a:r>
              <a:rPr lang="nb-NO" dirty="0"/>
              <a:t>som i løpet av siste uke oppgir å ha vært ganske</a:t>
            </a:r>
            <a:r>
              <a:rPr lang="nb-NO" baseline="0" dirty="0"/>
              <a:t> eller veldig mye plaget av ensomhet  </a:t>
            </a:r>
            <a:r>
              <a:rPr lang="nb-NO" sz="1100" baseline="0" dirty="0"/>
              <a:t>(N=1120, n=201)</a:t>
            </a:r>
            <a:endParaRPr lang="nb-NO" sz="1100" dirty="0"/>
          </a:p>
        </c:rich>
      </c:tx>
      <c:layout/>
      <c:overlay val="0"/>
      <c:spPr>
        <a:noFill/>
        <a:ln>
          <a:noFill/>
        </a:ln>
        <a:effectLst/>
      </c:spPr>
    </c:title>
    <c:autoTitleDeleted val="0"/>
    <c:plotArea>
      <c:layout/>
      <c:barChart>
        <c:barDir val="col"/>
        <c:grouping val="clustered"/>
        <c:varyColors val="0"/>
        <c:ser>
          <c:idx val="0"/>
          <c:order val="0"/>
          <c:tx>
            <c:strRef>
              <c:f>'Ark1'!$B$1</c:f>
              <c:strCache>
                <c:ptCount val="1"/>
                <c:pt idx="0">
                  <c:v>god økonomi</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c:f>
              <c:numCache>
                <c:formatCode>General</c:formatCode>
                <c:ptCount val="1"/>
              </c:numCache>
            </c:numRef>
          </c:cat>
          <c:val>
            <c:numRef>
              <c:f>'Ark1'!$B$2</c:f>
              <c:numCache>
                <c:formatCode>General</c:formatCode>
                <c:ptCount val="1"/>
                <c:pt idx="0">
                  <c:v>12.6</c:v>
                </c:pt>
              </c:numCache>
            </c:numRef>
          </c:val>
          <c:extLst xmlns:c16r2="http://schemas.microsoft.com/office/drawing/2015/06/chart">
            <c:ext xmlns:c16="http://schemas.microsoft.com/office/drawing/2014/chart" uri="{C3380CC4-5D6E-409C-BE32-E72D297353CC}">
              <c16:uniqueId val="{00000000-260A-47FF-9A64-C3E46F91399F}"/>
            </c:ext>
          </c:extLst>
        </c:ser>
        <c:ser>
          <c:idx val="1"/>
          <c:order val="1"/>
          <c:tx>
            <c:strRef>
              <c:f>'Ark1'!$C$1</c:f>
              <c:strCache>
                <c:ptCount val="1"/>
                <c:pt idx="0">
                  <c:v>hverken god eller dårlig økonomi</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c:f>
              <c:numCache>
                <c:formatCode>General</c:formatCode>
                <c:ptCount val="1"/>
              </c:numCache>
            </c:numRef>
          </c:cat>
          <c:val>
            <c:numRef>
              <c:f>'Ark1'!$C$2</c:f>
              <c:numCache>
                <c:formatCode>General</c:formatCode>
                <c:ptCount val="1"/>
                <c:pt idx="0">
                  <c:v>31.0</c:v>
                </c:pt>
              </c:numCache>
            </c:numRef>
          </c:val>
          <c:extLst xmlns:c16r2="http://schemas.microsoft.com/office/drawing/2015/06/chart">
            <c:ext xmlns:c16="http://schemas.microsoft.com/office/drawing/2014/chart" uri="{C3380CC4-5D6E-409C-BE32-E72D297353CC}">
              <c16:uniqueId val="{00000001-260A-47FF-9A64-C3E46F91399F}"/>
            </c:ext>
          </c:extLst>
        </c:ser>
        <c:ser>
          <c:idx val="2"/>
          <c:order val="2"/>
          <c:tx>
            <c:strRef>
              <c:f>'Ark1'!$D$1</c:f>
              <c:strCache>
                <c:ptCount val="1"/>
                <c:pt idx="0">
                  <c:v>dårlig økonomi</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c:f>
              <c:numCache>
                <c:formatCode>General</c:formatCode>
                <c:ptCount val="1"/>
              </c:numCache>
            </c:numRef>
          </c:cat>
          <c:val>
            <c:numRef>
              <c:f>'Ark1'!$D$2</c:f>
              <c:numCache>
                <c:formatCode>General</c:formatCode>
                <c:ptCount val="1"/>
                <c:pt idx="0">
                  <c:v>43.5</c:v>
                </c:pt>
              </c:numCache>
            </c:numRef>
          </c:val>
          <c:extLst xmlns:c16r2="http://schemas.microsoft.com/office/drawing/2015/06/chart">
            <c:ext xmlns:c16="http://schemas.microsoft.com/office/drawing/2014/chart" uri="{C3380CC4-5D6E-409C-BE32-E72D297353CC}">
              <c16:uniqueId val="{00000002-260A-47FF-9A64-C3E46F91399F}"/>
            </c:ext>
          </c:extLst>
        </c:ser>
        <c:dLbls>
          <c:showLegendKey val="0"/>
          <c:showVal val="0"/>
          <c:showCatName val="0"/>
          <c:showSerName val="0"/>
          <c:showPercent val="0"/>
          <c:showBubbleSize val="0"/>
        </c:dLbls>
        <c:gapWidth val="219"/>
        <c:overlap val="-27"/>
        <c:axId val="-2103895496"/>
        <c:axId val="-2103891784"/>
      </c:barChart>
      <c:catAx>
        <c:axId val="-2103895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2103891784"/>
        <c:crosses val="autoZero"/>
        <c:auto val="1"/>
        <c:lblAlgn val="ctr"/>
        <c:lblOffset val="100"/>
        <c:noMultiLvlLbl val="0"/>
      </c:catAx>
      <c:valAx>
        <c:axId val="-2103891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2103895496"/>
        <c:crosses val="autoZero"/>
        <c:crossBetween val="between"/>
      </c:valAx>
      <c:spPr>
        <a:noFill/>
        <a:ln>
          <a:noFill/>
        </a:ln>
        <a:effectLst/>
      </c:spPr>
    </c:plotArea>
    <c:legend>
      <c:legendPos val="b"/>
      <c:layout>
        <c:manualLayout>
          <c:xMode val="edge"/>
          <c:yMode val="edge"/>
          <c:x val="0.162008143094942"/>
          <c:y val="0.950414366490944"/>
          <c:w val="0.704974884971251"/>
          <c:h val="0.049585633509055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50DDA-BC8C-2E4C-9C24-DB7F8E933C56}" type="datetimeFigureOut">
              <a:rPr lang="nb-NO" smtClean="0"/>
              <a:t>30.05.16</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A2ADE9-9DB9-F14D-A2EB-61C577385C20}" type="slidenum">
              <a:rPr lang="nb-NO" smtClean="0"/>
              <a:t>‹#›</a:t>
            </a:fld>
            <a:endParaRPr lang="nb-NO"/>
          </a:p>
        </p:txBody>
      </p:sp>
    </p:spTree>
    <p:extLst>
      <p:ext uri="{BB962C8B-B14F-4D97-AF65-F5344CB8AC3E}">
        <p14:creationId xmlns:p14="http://schemas.microsoft.com/office/powerpoint/2010/main" val="27482541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800" dirty="0">
                <a:latin typeface="Arial" panose="020B0604020202020204" pitchFamily="34" charset="0"/>
              </a:rPr>
              <a:t>«Innherred samkommune er opptatt av å arbeide systematisk og kunnskapsbasert for å redusere sosial ulikhet i helse, og har derfor inngått et partnerskap med </a:t>
            </a:r>
            <a:r>
              <a:rPr lang="nb-NO" altLang="nb-NO" sz="1800" dirty="0" err="1">
                <a:latin typeface="Arial" panose="020B0604020202020204" pitchFamily="34" charset="0"/>
              </a:rPr>
              <a:t>University</a:t>
            </a:r>
            <a:r>
              <a:rPr lang="nb-NO" altLang="nb-NO" sz="1800" dirty="0">
                <a:latin typeface="Arial" panose="020B0604020202020204" pitchFamily="34" charset="0"/>
              </a:rPr>
              <a:t> College </a:t>
            </a:r>
            <a:r>
              <a:rPr lang="nb-NO" altLang="nb-NO" sz="1800" dirty="0" err="1">
                <a:latin typeface="Arial" panose="020B0604020202020204" pitchFamily="34" charset="0"/>
              </a:rPr>
              <a:t>of</a:t>
            </a:r>
            <a:r>
              <a:rPr lang="nb-NO" altLang="nb-NO" sz="1800" dirty="0">
                <a:latin typeface="Arial" panose="020B0604020202020204" pitchFamily="34" charset="0"/>
              </a:rPr>
              <a:t> London og </a:t>
            </a:r>
            <a:r>
              <a:rPr lang="nb-NO" altLang="nb-NO" sz="1800" dirty="0" err="1">
                <a:latin typeface="Arial" panose="020B0604020202020204" pitchFamily="34" charset="0"/>
              </a:rPr>
              <a:t>the</a:t>
            </a:r>
            <a:r>
              <a:rPr lang="nb-NO" altLang="nb-NO" sz="1800" dirty="0">
                <a:latin typeface="Arial" panose="020B0604020202020204" pitchFamily="34" charset="0"/>
              </a:rPr>
              <a:t> </a:t>
            </a:r>
            <a:r>
              <a:rPr lang="nb-NO" altLang="nb-NO" sz="1800" dirty="0" err="1">
                <a:latin typeface="Arial" panose="020B0604020202020204" pitchFamily="34" charset="0"/>
              </a:rPr>
              <a:t>Marmot</a:t>
            </a:r>
            <a:r>
              <a:rPr lang="nb-NO" altLang="nb-NO" sz="1800" dirty="0">
                <a:latin typeface="Arial" panose="020B0604020202020204" pitchFamily="34" charset="0"/>
              </a:rPr>
              <a:t> </a:t>
            </a:r>
            <a:r>
              <a:rPr lang="nb-NO" altLang="nb-NO" sz="1800" dirty="0" err="1">
                <a:latin typeface="Arial" panose="020B0604020202020204" pitchFamily="34" charset="0"/>
              </a:rPr>
              <a:t>Review</a:t>
            </a:r>
            <a:r>
              <a:rPr lang="nb-NO" altLang="nb-NO" sz="1800" dirty="0">
                <a:latin typeface="Arial" panose="020B0604020202020204" pitchFamily="34" charset="0"/>
              </a:rPr>
              <a:t> Team/</a:t>
            </a:r>
            <a:r>
              <a:rPr lang="nb-NO" altLang="nb-NO" sz="1800" dirty="0" err="1">
                <a:latin typeface="Arial" panose="020B0604020202020204" pitchFamily="34" charset="0"/>
              </a:rPr>
              <a:t>Institute</a:t>
            </a:r>
            <a:r>
              <a:rPr lang="nb-NO" altLang="nb-NO" sz="1800" dirty="0">
                <a:latin typeface="Arial" panose="020B0604020202020204" pitchFamily="34" charset="0"/>
              </a:rPr>
              <a:t> </a:t>
            </a:r>
            <a:r>
              <a:rPr lang="nb-NO" altLang="nb-NO" sz="1800" dirty="0" err="1">
                <a:latin typeface="Arial" panose="020B0604020202020204" pitchFamily="34" charset="0"/>
              </a:rPr>
              <a:t>of</a:t>
            </a:r>
            <a:r>
              <a:rPr lang="nb-NO" altLang="nb-NO" sz="1800" dirty="0">
                <a:latin typeface="Arial" panose="020B0604020202020204" pitchFamily="34" charset="0"/>
              </a:rPr>
              <a:t> Health Equity. Samarbeidet inngår som en del av et europeisk partnerskap forankret i WHO </a:t>
            </a:r>
            <a:r>
              <a:rPr lang="nb-NO" altLang="nb-NO" sz="1800" dirty="0" err="1">
                <a:latin typeface="Arial" panose="020B0604020202020204" pitchFamily="34" charset="0"/>
              </a:rPr>
              <a:t>Healthy</a:t>
            </a:r>
            <a:r>
              <a:rPr lang="nb-NO" altLang="nb-NO" sz="1800" dirty="0">
                <a:latin typeface="Arial" panose="020B0604020202020204" pitchFamily="34" charset="0"/>
              </a:rPr>
              <a:t> </a:t>
            </a:r>
            <a:r>
              <a:rPr lang="nb-NO" altLang="nb-NO" sz="1800" dirty="0" err="1">
                <a:latin typeface="Arial" panose="020B0604020202020204" pitchFamily="34" charset="0"/>
              </a:rPr>
              <a:t>Cities</a:t>
            </a:r>
            <a:r>
              <a:rPr lang="nb-NO" altLang="nb-NO" sz="1800" dirty="0">
                <a:latin typeface="Arial" panose="020B0604020202020204" pitchFamily="34" charset="0"/>
              </a:rPr>
              <a:t>, med mål om å utvikle og formidle beste praksis på lokalt nivå for å utjevne sosiale helseforskjeller. Spesielt arbeides det med utjevning av sosiale helseforskjeller som et gjennomgripende perspektiv i kommunal planlegging på tvers av sektorer. Vi ser allerede nå at kompetanse, kapasitet, politisk forankring og veiledning kunnskapsmiljøer er avgjørende for å lykkes. På denne workshopen vil vi presentere våre erfaringer med arbeidet så langt.» </a:t>
            </a:r>
          </a:p>
          <a:p>
            <a:pPr eaLnBrk="1" hangingPunct="1">
              <a:spcBef>
                <a:spcPct val="0"/>
              </a:spcBef>
            </a:pPr>
            <a:endParaRPr lang="nb-NO" altLang="nb-NO" sz="1800" dirty="0">
              <a:latin typeface="Arial" panose="020B0604020202020204" pitchFamily="34" charset="0"/>
            </a:endParaRPr>
          </a:p>
          <a:p>
            <a:pPr eaLnBrk="1" hangingPunct="1">
              <a:spcBef>
                <a:spcPct val="0"/>
              </a:spcBef>
            </a:pPr>
            <a:r>
              <a:rPr lang="nb-NO" altLang="nb-NO" sz="1800" dirty="0">
                <a:latin typeface="Arial" panose="020B0604020202020204" pitchFamily="34" charset="0"/>
              </a:rPr>
              <a:t>Litt om oss i Verdal og Levanger</a:t>
            </a:r>
          </a:p>
          <a:p>
            <a:pPr eaLnBrk="1" hangingPunct="1">
              <a:spcBef>
                <a:spcPct val="0"/>
              </a:spcBef>
            </a:pPr>
            <a:r>
              <a:rPr lang="nb-NO" altLang="nb-NO" sz="1800" dirty="0">
                <a:latin typeface="Arial" panose="020B0604020202020204" pitchFamily="34" charset="0"/>
              </a:rPr>
              <a:t>Praksisfortelling fra utjevning av sosiale helseforskjeller gjennom planarbeid i to kommuner</a:t>
            </a:r>
          </a:p>
          <a:p>
            <a:pPr eaLnBrk="1" hangingPunct="1">
              <a:spcBef>
                <a:spcPct val="0"/>
              </a:spcBef>
            </a:pPr>
            <a:r>
              <a:rPr lang="nb-NO" altLang="nb-NO" sz="1800" dirty="0">
                <a:latin typeface="Arial" panose="020B0604020202020204" pitchFamily="34" charset="0"/>
              </a:rPr>
              <a:t>Erfaringer på godt og vondt</a:t>
            </a:r>
          </a:p>
          <a:p>
            <a:pPr eaLnBrk="1" hangingPunct="1">
              <a:spcBef>
                <a:spcPct val="0"/>
              </a:spcBef>
            </a:pPr>
            <a:endParaRPr lang="nb-NO" altLang="nb-NO" sz="1800" dirty="0">
              <a:latin typeface="Arial" panose="020B0604020202020204" pitchFamily="34" charset="0"/>
            </a:endParaRPr>
          </a:p>
          <a:p>
            <a:pPr eaLnBrk="1" hangingPunct="1">
              <a:spcBef>
                <a:spcPct val="0"/>
              </a:spcBef>
            </a:pPr>
            <a:endParaRPr lang="nb-NO" altLang="nb-NO" sz="1800" dirty="0">
              <a:latin typeface="Arial" panose="020B0604020202020204" pitchFamily="34" charset="0"/>
            </a:endParaRPr>
          </a:p>
          <a:p>
            <a:pPr eaLnBrk="1" hangingPunct="1">
              <a:spcBef>
                <a:spcPct val="0"/>
              </a:spcBef>
            </a:pPr>
            <a:r>
              <a:rPr lang="nb-NO" altLang="nb-NO" sz="1800" dirty="0">
                <a:latin typeface="Arial" panose="020B0604020202020204" pitchFamily="34" charset="0"/>
              </a:rPr>
              <a:t>Eksempler på kommunal innsats mot sosial ulikhet i helse</a:t>
            </a:r>
          </a:p>
          <a:p>
            <a:pPr eaLnBrk="1" hangingPunct="1">
              <a:spcBef>
                <a:spcPct val="0"/>
              </a:spcBef>
            </a:pPr>
            <a:endParaRPr lang="nb-NO" altLang="nb-NO" dirty="0">
              <a:latin typeface="Arial" panose="020B0604020202020204" pitchFamily="34" charset="0"/>
            </a:endParaRPr>
          </a:p>
        </p:txBody>
      </p:sp>
      <p:sp>
        <p:nvSpPr>
          <p:cNvPr id="236548"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3F1C48-47DD-43A9-9FEC-B10DA1A8CFF2}" type="slidenum">
              <a:rPr lang="nb-NO" altLang="nb-NO">
                <a:solidFill>
                  <a:srgbClr val="000000"/>
                </a:solidFill>
                <a:ea typeface="MS PGothic" panose="020B0600070205080204" pitchFamily="34" charset="-128"/>
              </a:rPr>
              <a:pPr>
                <a:spcBef>
                  <a:spcPct val="0"/>
                </a:spcBef>
              </a:pPr>
              <a:t>1</a:t>
            </a:fld>
            <a:endParaRPr lang="nb-NO" altLang="nb-NO">
              <a:solidFill>
                <a:srgbClr val="000000"/>
              </a:solidFill>
              <a:ea typeface="MS PGothic" panose="020B0600070205080204" pitchFamily="34" charset="-128"/>
            </a:endParaRPr>
          </a:p>
        </p:txBody>
      </p:sp>
    </p:spTree>
    <p:extLst>
      <p:ext uri="{BB962C8B-B14F-4D97-AF65-F5344CB8AC3E}">
        <p14:creationId xmlns:p14="http://schemas.microsoft.com/office/powerpoint/2010/main" val="575955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Plan- og styringssystemet – skjelettet</a:t>
            </a:r>
          </a:p>
          <a:p>
            <a:r>
              <a:rPr lang="nb-NO" dirty="0"/>
              <a:t>Planstrategien –blikket framover (se og forstå)</a:t>
            </a:r>
          </a:p>
          <a:p>
            <a:r>
              <a:rPr lang="nb-NO" dirty="0"/>
              <a:t>Samfunnsdelen hjernen som styrer kroppen.</a:t>
            </a:r>
          </a:p>
          <a:p>
            <a:endParaRPr lang="nb-NO" dirty="0"/>
          </a:p>
          <a:p>
            <a:r>
              <a:rPr lang="nb-NO" dirty="0"/>
              <a:t>Alle de andre planene – utgjør andre</a:t>
            </a:r>
            <a:r>
              <a:rPr lang="nb-NO" baseline="0" dirty="0"/>
              <a:t> planer – omsatt til handling – som fører kroppen framover i ønsket retning.</a:t>
            </a:r>
            <a:endParaRPr lang="nb-NO" dirty="0"/>
          </a:p>
          <a:p>
            <a:endParaRPr lang="nb-NO" dirty="0"/>
          </a:p>
          <a:p>
            <a:endParaRPr lang="nb-NO" dirty="0"/>
          </a:p>
          <a:p>
            <a:r>
              <a:rPr lang="nb-NO" dirty="0" err="1"/>
              <a:t>Sjelettet</a:t>
            </a:r>
            <a:r>
              <a:rPr lang="nb-NO" dirty="0"/>
              <a:t> – plan- og styringssystemet i kommunen. Det som holder oss oppreist. </a:t>
            </a:r>
          </a:p>
          <a:p>
            <a:endParaRPr lang="nb-NO" dirty="0"/>
          </a:p>
          <a:p>
            <a:r>
              <a:rPr lang="nb-NO" dirty="0"/>
              <a:t>Du må hele tiden styrke skjelettet.</a:t>
            </a:r>
            <a:r>
              <a:rPr lang="nb-NO" baseline="0" dirty="0"/>
              <a:t> Trene – styrke, utvikle, vokse. </a:t>
            </a:r>
            <a:endParaRPr lang="nb-NO" dirty="0"/>
          </a:p>
          <a:p>
            <a:endParaRPr lang="nb-NO" dirty="0"/>
          </a:p>
          <a:p>
            <a:r>
              <a:rPr lang="nb-NO" dirty="0"/>
              <a:t>Leonardo da </a:t>
            </a:r>
            <a:r>
              <a:rPr lang="nb-NO" dirty="0" err="1"/>
              <a:t>vinci</a:t>
            </a:r>
            <a:r>
              <a:rPr lang="nb-NO" dirty="0"/>
              <a:t> – </a:t>
            </a:r>
            <a:r>
              <a:rPr lang="nb-NO" dirty="0" err="1"/>
              <a:t>mennekse</a:t>
            </a:r>
            <a:r>
              <a:rPr lang="nb-NO" dirty="0"/>
              <a:t> i kontekst – helheten. Sette på briller.</a:t>
            </a:r>
          </a:p>
          <a:p>
            <a:endParaRPr lang="nb-NO" dirty="0"/>
          </a:p>
          <a:p>
            <a:endParaRPr lang="nb-NO" dirty="0"/>
          </a:p>
          <a:p>
            <a:r>
              <a:rPr lang="nb-NO" dirty="0"/>
              <a:t>Planstrategien</a:t>
            </a:r>
            <a:r>
              <a:rPr lang="nb-NO" baseline="0" dirty="0"/>
              <a:t> – synet</a:t>
            </a:r>
          </a:p>
          <a:p>
            <a:endParaRPr lang="nb-NO" baseline="0" dirty="0"/>
          </a:p>
          <a:p>
            <a:r>
              <a:rPr lang="nb-NO" baseline="0" dirty="0"/>
              <a:t>Samfunnsdelen – hjernen</a:t>
            </a:r>
          </a:p>
          <a:p>
            <a:endParaRPr lang="nb-NO" baseline="0" dirty="0"/>
          </a:p>
          <a:p>
            <a:r>
              <a:rPr lang="nb-NO" baseline="0" dirty="0"/>
              <a:t>Men: mennesker er både psyke, og soma, sjel og ånd. Kunnskap </a:t>
            </a:r>
            <a:r>
              <a:rPr lang="nb-NO" baseline="0" dirty="0" err="1"/>
              <a:t>erhverves</a:t>
            </a:r>
            <a:r>
              <a:rPr lang="nb-NO" baseline="0" dirty="0"/>
              <a:t> også gjennom kroppen, og setter seg i hjernen. </a:t>
            </a:r>
            <a:endParaRPr lang="nb-NO" dirty="0"/>
          </a:p>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10</a:t>
            </a:fld>
            <a:endParaRPr lang="nb-NO" altLang="nb-NO">
              <a:solidFill>
                <a:prstClr val="black"/>
              </a:solidFill>
            </a:endParaRPr>
          </a:p>
        </p:txBody>
      </p:sp>
    </p:spTree>
    <p:extLst>
      <p:ext uri="{BB962C8B-B14F-4D97-AF65-F5344CB8AC3E}">
        <p14:creationId xmlns:p14="http://schemas.microsoft.com/office/powerpoint/2010/main" val="47833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Planstrategien – innramming.</a:t>
            </a:r>
          </a:p>
          <a:p>
            <a:endParaRPr lang="nb-NO" dirty="0"/>
          </a:p>
          <a:p>
            <a:endParaRPr lang="nb-NO" dirty="0"/>
          </a:p>
          <a:p>
            <a:r>
              <a:rPr lang="nb-NO" dirty="0"/>
              <a:t>Hopper tradisjonelt</a:t>
            </a:r>
            <a:r>
              <a:rPr lang="nb-NO" baseline="0" dirty="0"/>
              <a:t> fram til planbehovet – uten å legge tilstrekkelig vekt på ANALUSEN av </a:t>
            </a:r>
            <a:r>
              <a:rPr lang="nb-NO" baseline="0" dirty="0" err="1"/>
              <a:t>urfordringer</a:t>
            </a:r>
            <a:r>
              <a:rPr lang="nb-NO" baseline="0" dirty="0"/>
              <a:t> – trusler og </a:t>
            </a:r>
            <a:r>
              <a:rPr lang="nb-NO" baseline="0" dirty="0" err="1"/>
              <a:t>milugheter</a:t>
            </a:r>
            <a:r>
              <a:rPr lang="nb-NO" baseline="0" dirty="0"/>
              <a:t> – </a:t>
            </a:r>
            <a:r>
              <a:rPr lang="nb-NO" baseline="0" dirty="0" err="1"/>
              <a:t>sammt</a:t>
            </a:r>
            <a:r>
              <a:rPr lang="nb-NO" baseline="0" dirty="0"/>
              <a:t> </a:t>
            </a:r>
            <a:r>
              <a:rPr lang="nb-NO" baseline="0" dirty="0" err="1"/>
              <a:t>målbilde</a:t>
            </a:r>
            <a:r>
              <a:rPr lang="nb-NO" baseline="0" dirty="0"/>
              <a:t>. Vi har erfaring med at det å </a:t>
            </a:r>
            <a:r>
              <a:rPr lang="nb-NO" baseline="0" dirty="0" err="1"/>
              <a:t>jiobbe</a:t>
            </a:r>
            <a:r>
              <a:rPr lang="nb-NO" baseline="0" dirty="0"/>
              <a:t> godt med dette – </a:t>
            </a:r>
          </a:p>
          <a:p>
            <a:endParaRPr lang="nb-NO" baseline="0" dirty="0"/>
          </a:p>
          <a:p>
            <a:endParaRPr lang="nb-NO" baseline="0" dirty="0"/>
          </a:p>
          <a:p>
            <a:r>
              <a:rPr lang="nb-NO" baseline="0" dirty="0"/>
              <a:t>Berede grunnen</a:t>
            </a:r>
          </a:p>
          <a:p>
            <a:endParaRPr lang="nb-NO" baseline="0" dirty="0"/>
          </a:p>
          <a:p>
            <a:endParaRPr lang="nb-NO" baseline="0" dirty="0"/>
          </a:p>
          <a:p>
            <a:r>
              <a:rPr lang="nb-NO" baseline="0" dirty="0"/>
              <a:t>Stor glede av </a:t>
            </a:r>
            <a:r>
              <a:rPr lang="nb-NO" baseline="0" dirty="0" err="1"/>
              <a:t>målbilde</a:t>
            </a:r>
            <a:r>
              <a:rPr lang="nb-NO" baseline="0" dirty="0"/>
              <a:t> og utfordringer – FELLES</a:t>
            </a:r>
          </a:p>
          <a:p>
            <a:endParaRPr lang="nb-NO" baseline="0" dirty="0"/>
          </a:p>
          <a:p>
            <a:r>
              <a:rPr lang="nb-NO" baseline="0" dirty="0"/>
              <a:t>Alle utfordringer som er ramset opp  -  relevant i alle planer. Alle må forholde seg til – og forplikte seg til – hvordan de skal være med på å løse utfordringene. </a:t>
            </a:r>
          </a:p>
          <a:p>
            <a:endParaRPr lang="nb-NO" baseline="0" dirty="0"/>
          </a:p>
          <a:p>
            <a:r>
              <a:rPr lang="nb-NO" baseline="0" dirty="0"/>
              <a:t>Hvordan utløse krefter som styrker befolkninga vår i «kunsten å mestre livet»?</a:t>
            </a:r>
          </a:p>
          <a:p>
            <a:endParaRPr lang="nb-NO" baseline="0" dirty="0"/>
          </a:p>
          <a:p>
            <a:endParaRPr lang="nb-NO" baseline="0"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11</a:t>
            </a:fld>
            <a:endParaRPr lang="nb-NO" altLang="nb-NO">
              <a:solidFill>
                <a:prstClr val="black"/>
              </a:solidFill>
            </a:endParaRPr>
          </a:p>
        </p:txBody>
      </p:sp>
    </p:spTree>
    <p:extLst>
      <p:ext uri="{BB962C8B-B14F-4D97-AF65-F5344CB8AC3E}">
        <p14:creationId xmlns:p14="http://schemas.microsoft.com/office/powerpoint/2010/main" val="1046060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Plassholder for notat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pitchFamily="34" charset="0"/>
              <a:buNone/>
              <a:defRPr/>
            </a:pPr>
            <a:r>
              <a:rPr lang="nb-NO" dirty="0">
                <a:solidFill>
                  <a:srgbClr val="003366"/>
                </a:solidFill>
              </a:rPr>
              <a:t>For å håndtere dette må organisering av folkehelsearbeid ta inn over seg at vi må bevege oss fra forebygging til samfunnsbygging.</a:t>
            </a:r>
          </a:p>
          <a:p>
            <a:pPr eaLnBrk="1" hangingPunct="1">
              <a:buFont typeface="Arial" pitchFamily="34" charset="0"/>
              <a:buNone/>
              <a:defRPr/>
            </a:pPr>
            <a:endParaRPr lang="nb-NO" dirty="0">
              <a:solidFill>
                <a:srgbClr val="003366"/>
              </a:solidFill>
            </a:endParaRPr>
          </a:p>
          <a:p>
            <a:pPr marL="342900" indent="-342900" eaLnBrk="1" hangingPunct="1">
              <a:buFont typeface="Arial" pitchFamily="34" charset="0"/>
              <a:buChar char="•"/>
              <a:defRPr/>
            </a:pPr>
            <a:r>
              <a:rPr lang="nb-NO" dirty="0">
                <a:solidFill>
                  <a:srgbClr val="003366"/>
                </a:solidFill>
              </a:rPr>
              <a:t>Vi har ansvar for å skape et godt samfunn som gjør det mulig for folk å mestre livene sine.</a:t>
            </a:r>
            <a:r>
              <a:rPr lang="nb-NO" dirty="0"/>
              <a:t> </a:t>
            </a:r>
          </a:p>
          <a:p>
            <a:pPr marL="342900" indent="-342900" eaLnBrk="1" hangingPunct="1">
              <a:buFont typeface="Arial" pitchFamily="34" charset="0"/>
              <a:buChar char="•"/>
              <a:defRPr/>
            </a:pPr>
            <a:r>
              <a:rPr lang="nb-NO" dirty="0"/>
              <a:t>Vår største utfordring er </a:t>
            </a:r>
            <a:r>
              <a:rPr lang="nb-NO" dirty="0" err="1"/>
              <a:t>utenforskap</a:t>
            </a:r>
            <a:r>
              <a:rPr lang="nb-NO" dirty="0"/>
              <a:t> og sosiale ulikheter i samfunnet vårt.</a:t>
            </a:r>
            <a:r>
              <a:rPr lang="nb-NO" baseline="0" dirty="0">
                <a:solidFill>
                  <a:srgbClr val="003366"/>
                </a:solidFill>
              </a:rPr>
              <a:t> </a:t>
            </a:r>
          </a:p>
          <a:p>
            <a:pPr marL="342900" indent="-342900" eaLnBrk="1" hangingPunct="1">
              <a:buFont typeface="Arial" pitchFamily="34" charset="0"/>
              <a:buChar char="•"/>
              <a:defRPr/>
            </a:pPr>
            <a:r>
              <a:rPr lang="nb-NO" dirty="0">
                <a:solidFill>
                  <a:srgbClr val="003366"/>
                </a:solidFill>
              </a:rPr>
              <a:t>Kollektive utfordringer krever kollektive løsninger. </a:t>
            </a:r>
          </a:p>
          <a:p>
            <a:pPr marL="342900" lvl="1" indent="-342900" eaLnBrk="1" hangingPunct="1">
              <a:buFont typeface="Arial" pitchFamily="34" charset="0"/>
              <a:buChar char="•"/>
              <a:defRPr/>
            </a:pPr>
            <a:r>
              <a:rPr lang="nb-NO" dirty="0">
                <a:solidFill>
                  <a:srgbClr val="003366"/>
                </a:solidFill>
              </a:rPr>
              <a:t>Alle må bidra – og alle har ressurser til å bidra!</a:t>
            </a:r>
          </a:p>
          <a:p>
            <a:pPr marL="342900" lvl="1" indent="-342900" eaLnBrk="1" hangingPunct="1">
              <a:buFont typeface="Arial" pitchFamily="34" charset="0"/>
              <a:buChar char="•"/>
              <a:defRPr/>
            </a:pPr>
            <a:endParaRPr lang="nb-NO" dirty="0">
              <a:solidFill>
                <a:srgbClr val="003366"/>
              </a:solidFill>
            </a:endParaRPr>
          </a:p>
          <a:p>
            <a:pPr marL="342900" lvl="1" indent="-342900" eaLnBrk="1" hangingPunct="1">
              <a:buFont typeface="Arial" pitchFamily="34" charset="0"/>
              <a:buChar char="•"/>
              <a:defRPr/>
            </a:pPr>
            <a:r>
              <a:rPr lang="nb-NO" dirty="0"/>
              <a:t> -dette greier vi ikke å håndtere hvis vi ser oss blind på virkemidler og tiltak kommunen rår direkte over, som det er «lett» å ha kontroll over.</a:t>
            </a:r>
          </a:p>
          <a:p>
            <a:pPr marL="342900" lvl="1" indent="-342900" eaLnBrk="1" hangingPunct="1">
              <a:buFont typeface="Arial" pitchFamily="34" charset="0"/>
              <a:buChar char="•"/>
              <a:defRPr/>
            </a:pPr>
            <a:endParaRPr lang="nb-NO" dirty="0"/>
          </a:p>
          <a:p>
            <a:pPr marL="342900" lvl="1" indent="-342900" eaLnBrk="1" hangingPunct="1">
              <a:buFont typeface="Arial" pitchFamily="34" charset="0"/>
              <a:buChar char="•"/>
              <a:defRPr/>
            </a:pPr>
            <a:endParaRPr lang="nb-NO" dirty="0"/>
          </a:p>
          <a:p>
            <a:pPr marL="0" indent="0" eaLnBrk="1" hangingPunct="1">
              <a:buFont typeface="Arial" pitchFamily="34" charset="0"/>
              <a:buNone/>
              <a:defRPr/>
            </a:pPr>
            <a:r>
              <a:rPr lang="nb-NO" dirty="0">
                <a:solidFill>
                  <a:srgbClr val="003366"/>
                </a:solidFill>
              </a:rPr>
              <a:t>Nesten «hele» kommunens virksomhet handler om </a:t>
            </a:r>
            <a:r>
              <a:rPr lang="nb-NO" dirty="0" err="1">
                <a:solidFill>
                  <a:srgbClr val="003366"/>
                </a:solidFill>
              </a:rPr>
              <a:t>tjensteproduksjon</a:t>
            </a:r>
            <a:r>
              <a:rPr lang="nb-NO" dirty="0">
                <a:solidFill>
                  <a:srgbClr val="003366"/>
                </a:solidFill>
              </a:rPr>
              <a:t> og forhold knytte til dette. Ikke riktig alt det er enkelt å organisere. </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Det er derfor ikke nok å organisere innsatsen vår. Vi må i tillegg legge mye større vekt på å mobilisere. – både aktører som kan bidra, men ikke minst aktører som kan beslutte. Dette gjelder både politikere i kommunestyret, men også andre med direkte og indirekte makt til å påvirke samfunnsutviklingen. Kanskje må vi erkjenne at ikke alt kan organiseres – og at vi må snakke mer om tillit, relasjoner </a:t>
            </a:r>
            <a:r>
              <a:rPr lang="nb-NO" dirty="0" err="1">
                <a:solidFill>
                  <a:srgbClr val="003366"/>
                </a:solidFill>
              </a:rPr>
              <a:t>samskapelse</a:t>
            </a:r>
            <a:r>
              <a:rPr lang="nb-NO" dirty="0">
                <a:solidFill>
                  <a:srgbClr val="003366"/>
                </a:solidFill>
              </a:rPr>
              <a:t>, medborgerskap, mobilisering, forhandling, allianser, dialog, partnerskap og </a:t>
            </a:r>
            <a:r>
              <a:rPr lang="nb-NO" dirty="0" err="1">
                <a:solidFill>
                  <a:srgbClr val="003366"/>
                </a:solidFill>
              </a:rPr>
              <a:t>samstyring</a:t>
            </a:r>
            <a:r>
              <a:rPr lang="nb-NO" dirty="0">
                <a:solidFill>
                  <a:srgbClr val="003366"/>
                </a:solidFill>
              </a:rPr>
              <a:t>. </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Helhetlig, koordinert  og målrettet MOBILISERING i hele samfunnet, der organisering av kommunens virksomhet svarer til utfordringer men også bidrar til MOBILISERING av samfunnet gjennom sin praksis.</a:t>
            </a:r>
          </a:p>
          <a:p>
            <a:pPr marL="0" indent="0" eaLnBrk="1" hangingPunct="1">
              <a:buFont typeface="Arial" pitchFamily="34" charset="0"/>
              <a:buNone/>
              <a:defRPr/>
            </a:pPr>
            <a:r>
              <a:rPr lang="nb-NO" dirty="0">
                <a:solidFill>
                  <a:srgbClr val="003366"/>
                </a:solidFill>
              </a:rPr>
              <a:t> </a:t>
            </a:r>
          </a:p>
          <a:p>
            <a:pPr marL="0" indent="0" eaLnBrk="1" hangingPunct="1">
              <a:buFont typeface="Arial" pitchFamily="34" charset="0"/>
              <a:buNone/>
              <a:defRPr/>
            </a:pPr>
            <a:r>
              <a:rPr lang="nb-NO" dirty="0">
                <a:solidFill>
                  <a:srgbClr val="003366"/>
                </a:solidFill>
              </a:rPr>
              <a:t>Her må vi også begynne å snakke mer om sosial innovasjon. Sosial innovasjon er nødvendig for å skape livskraftige samfunn og utvikle gode og bærekraftige løsninger av sosiale problemer.</a:t>
            </a:r>
          </a:p>
          <a:p>
            <a:pPr marL="0" indent="0" eaLnBrk="1" hangingPunct="1">
              <a:buFont typeface="Arial" pitchFamily="34" charset="0"/>
              <a:buNone/>
              <a:defRPr/>
            </a:pPr>
            <a:r>
              <a:rPr lang="nb-NO" dirty="0">
                <a:solidFill>
                  <a:srgbClr val="003366"/>
                </a:solidFill>
              </a:rPr>
              <a:t>Innovasjon oppstår når aktører og grupper med ulike perspektiver setter seg sammen for å løse et problem</a:t>
            </a:r>
          </a:p>
          <a:p>
            <a:pPr marL="0" indent="0" eaLnBrk="1" hangingPunct="1">
              <a:buFont typeface="Arial" pitchFamily="34" charset="0"/>
              <a:buNone/>
              <a:defRPr/>
            </a:pPr>
            <a:r>
              <a:rPr lang="nb-NO" dirty="0">
                <a:solidFill>
                  <a:srgbClr val="003366"/>
                </a:solidFill>
              </a:rPr>
              <a:t>Vi må endre relasjonen mellom kommunen og resten av samfunnet for å lykkes med å utjevne urettferdige forskjeller og skape helse og trivsel og for alle innbyggere. </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err="1">
                <a:solidFill>
                  <a:srgbClr val="003366"/>
                </a:solidFill>
              </a:rPr>
              <a:t>Samskaping</a:t>
            </a:r>
            <a:r>
              <a:rPr lang="nb-NO" dirty="0">
                <a:solidFill>
                  <a:srgbClr val="003366"/>
                </a:solidFill>
              </a:rPr>
              <a:t> mellom offentlig sektor (på tvers av sektorer og nivåer!), sivilsamfunn, frivillighet og næringsliv!</a:t>
            </a:r>
          </a:p>
          <a:p>
            <a:pPr marL="0" indent="0" eaLnBrk="1" hangingPunct="1">
              <a:buFont typeface="Arial" pitchFamily="34" charset="0"/>
              <a:buNone/>
              <a:defRPr/>
            </a:pPr>
            <a:r>
              <a:rPr lang="nb-NO" dirty="0">
                <a:solidFill>
                  <a:srgbClr val="003366"/>
                </a:solidFill>
              </a:rPr>
              <a:t>Krever endring i styringssett og ledelse – fra New Public Management til New Public </a:t>
            </a:r>
            <a:r>
              <a:rPr lang="nb-NO" dirty="0" err="1">
                <a:solidFill>
                  <a:srgbClr val="003366"/>
                </a:solidFill>
              </a:rPr>
              <a:t>Governance</a:t>
            </a:r>
            <a:r>
              <a:rPr lang="nb-NO" dirty="0">
                <a:solidFill>
                  <a:srgbClr val="003366"/>
                </a:solidFill>
              </a:rPr>
              <a:t> (</a:t>
            </a:r>
            <a:r>
              <a:rPr lang="nb-NO" dirty="0" err="1">
                <a:solidFill>
                  <a:srgbClr val="003366"/>
                </a:solidFill>
              </a:rPr>
              <a:t>whole</a:t>
            </a:r>
            <a:r>
              <a:rPr lang="nb-NO" dirty="0">
                <a:solidFill>
                  <a:srgbClr val="003366"/>
                </a:solidFill>
              </a:rPr>
              <a:t> </a:t>
            </a:r>
            <a:r>
              <a:rPr lang="nb-NO" dirty="0" err="1">
                <a:solidFill>
                  <a:srgbClr val="003366"/>
                </a:solidFill>
              </a:rPr>
              <a:t>of</a:t>
            </a:r>
            <a:r>
              <a:rPr lang="nb-NO" dirty="0">
                <a:solidFill>
                  <a:srgbClr val="003366"/>
                </a:solidFill>
              </a:rPr>
              <a:t> </a:t>
            </a:r>
            <a:r>
              <a:rPr lang="nb-NO" dirty="0" err="1">
                <a:solidFill>
                  <a:srgbClr val="003366"/>
                </a:solidFill>
              </a:rPr>
              <a:t>government</a:t>
            </a:r>
            <a:r>
              <a:rPr lang="nb-NO" dirty="0">
                <a:solidFill>
                  <a:srgbClr val="003366"/>
                </a:solidFill>
              </a:rPr>
              <a:t> og Whole-</a:t>
            </a:r>
            <a:r>
              <a:rPr lang="nb-NO" dirty="0" err="1">
                <a:solidFill>
                  <a:srgbClr val="003366"/>
                </a:solidFill>
              </a:rPr>
              <a:t>of</a:t>
            </a:r>
            <a:r>
              <a:rPr lang="nb-NO" dirty="0">
                <a:solidFill>
                  <a:srgbClr val="003366"/>
                </a:solidFill>
              </a:rPr>
              <a:t>-</a:t>
            </a:r>
            <a:r>
              <a:rPr lang="nb-NO" dirty="0" err="1">
                <a:solidFill>
                  <a:srgbClr val="003366"/>
                </a:solidFill>
              </a:rPr>
              <a:t>society</a:t>
            </a:r>
            <a:r>
              <a:rPr lang="nb-NO" dirty="0">
                <a:solidFill>
                  <a:srgbClr val="003366"/>
                </a:solidFill>
              </a:rPr>
              <a:t> </a:t>
            </a:r>
            <a:r>
              <a:rPr lang="nb-NO" dirty="0" err="1">
                <a:solidFill>
                  <a:srgbClr val="003366"/>
                </a:solidFill>
              </a:rPr>
              <a:t>approach</a:t>
            </a:r>
            <a:r>
              <a:rPr lang="nb-NO" dirty="0">
                <a:solidFill>
                  <a:srgbClr val="003366"/>
                </a:solidFill>
              </a:rPr>
              <a:t>). Tillit, dialog og relasjoner er viktige stikkord!</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Eks: Idrettsrådene i Verdal og Levanger. Jeg viste dem at det er store sosiale forskjeller i helse, trivsel og deltakelse blant ungdom i våre kommuner.  Enkelte medlemmer av rådene ble overrasket over tallene, mens andre sa at dette visste de godt fra før. Det viste seg at enkelte klubber hadde praksis på at de systematisk så gjennom fingrene på at familier med dårlig råd ikke betalte kontingent. </a:t>
            </a:r>
          </a:p>
          <a:p>
            <a:pPr marL="0" indent="0" eaLnBrk="1" hangingPunct="1">
              <a:buFont typeface="Arial" pitchFamily="34" charset="0"/>
              <a:buNone/>
              <a:defRPr/>
            </a:pPr>
            <a:r>
              <a:rPr lang="nb-NO" dirty="0">
                <a:solidFill>
                  <a:srgbClr val="003366"/>
                </a:solidFill>
              </a:rPr>
              <a:t>Hva lærte vi av dette? </a:t>
            </a:r>
            <a:r>
              <a:rPr lang="nb-NO" dirty="0" err="1">
                <a:solidFill>
                  <a:srgbClr val="003366"/>
                </a:solidFill>
              </a:rPr>
              <a:t>Don’t</a:t>
            </a:r>
            <a:r>
              <a:rPr lang="nb-NO" dirty="0">
                <a:solidFill>
                  <a:srgbClr val="003366"/>
                </a:solidFill>
              </a:rPr>
              <a:t> </a:t>
            </a:r>
            <a:r>
              <a:rPr lang="nb-NO" dirty="0" err="1">
                <a:solidFill>
                  <a:srgbClr val="003366"/>
                </a:solidFill>
              </a:rPr>
              <a:t>fix</a:t>
            </a:r>
            <a:r>
              <a:rPr lang="nb-NO" dirty="0">
                <a:solidFill>
                  <a:srgbClr val="003366"/>
                </a:solidFill>
              </a:rPr>
              <a:t> it </a:t>
            </a:r>
            <a:r>
              <a:rPr lang="nb-NO" dirty="0" err="1">
                <a:solidFill>
                  <a:srgbClr val="003366"/>
                </a:solidFill>
              </a:rPr>
              <a:t>if</a:t>
            </a:r>
            <a:r>
              <a:rPr lang="nb-NO" dirty="0">
                <a:solidFill>
                  <a:srgbClr val="003366"/>
                </a:solidFill>
              </a:rPr>
              <a:t> it </a:t>
            </a:r>
            <a:r>
              <a:rPr lang="nb-NO" dirty="0" err="1">
                <a:solidFill>
                  <a:srgbClr val="003366"/>
                </a:solidFill>
              </a:rPr>
              <a:t>aint</a:t>
            </a:r>
            <a:r>
              <a:rPr lang="nb-NO" dirty="0">
                <a:solidFill>
                  <a:srgbClr val="003366"/>
                </a:solidFill>
              </a:rPr>
              <a:t> broken. Det vi bør gjøre er å bidra til å støtte opp under slike praksiser. Hvis kommunen hadde tatt over og sagt at «Nei, nå skal vi betale for alle disse barna», så hadde det også gått ut over klubbens kultur, stolthet og identitet som sosial entreprenør. Kommunen kan uansett ikke </a:t>
            </a:r>
            <a:r>
              <a:rPr lang="nb-NO" dirty="0" err="1">
                <a:solidFill>
                  <a:srgbClr val="003366"/>
                </a:solidFill>
              </a:rPr>
              <a:t>orgenisere</a:t>
            </a:r>
            <a:r>
              <a:rPr lang="nb-NO" dirty="0">
                <a:solidFill>
                  <a:srgbClr val="003366"/>
                </a:solidFill>
              </a:rPr>
              <a:t> tiltak i idretten eller bestemme over klubbene. Vi kan bare legge til rette for og skape incentiver for at idretten har en inkluderende kultur, og at de tar spesielt godt vare på barn og unge som vokser opp under vanskelige forhold. Og så kan vi bruke våre «egne» </a:t>
            </a:r>
            <a:r>
              <a:rPr lang="nb-NO" dirty="0" err="1">
                <a:solidFill>
                  <a:srgbClr val="003366"/>
                </a:solidFill>
              </a:rPr>
              <a:t>virkermidler</a:t>
            </a:r>
            <a:r>
              <a:rPr lang="nb-NO" dirty="0">
                <a:solidFill>
                  <a:srgbClr val="003366"/>
                </a:solidFill>
              </a:rPr>
              <a:t> når det trengs, som selvsagt må være en del av et helhetlig og koordiner apparat av virkemidler kommunen rår over, eks. sosialstønad til utstyr og kontingent, utstyrssentraler </a:t>
            </a:r>
            <a:r>
              <a:rPr lang="nb-NO" dirty="0" err="1">
                <a:solidFill>
                  <a:srgbClr val="003366"/>
                </a:solidFill>
              </a:rPr>
              <a:t>osv</a:t>
            </a:r>
            <a:r>
              <a:rPr lang="nb-NO" dirty="0">
                <a:solidFill>
                  <a:srgbClr val="003366"/>
                </a:solidFill>
              </a:rPr>
              <a:t>… </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Folkehelsetiltak i «</a:t>
            </a:r>
            <a:r>
              <a:rPr lang="nb-NO" dirty="0" err="1">
                <a:solidFill>
                  <a:srgbClr val="003366"/>
                </a:solidFill>
              </a:rPr>
              <a:t>kommunelinja</a:t>
            </a:r>
            <a:r>
              <a:rPr lang="nb-NO" dirty="0">
                <a:solidFill>
                  <a:srgbClr val="003366"/>
                </a:solidFill>
              </a:rPr>
              <a:t>»</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I kommunens drift</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Høy grad av kontroll</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Det som blir etterspurt blir gjort</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Folkehelsetiltak i samfunnet</a:t>
            </a:r>
          </a:p>
          <a:p>
            <a:pPr marL="0" indent="0" eaLnBrk="1" hangingPunct="1">
              <a:buFont typeface="Arial" pitchFamily="34" charset="0"/>
              <a:buNone/>
              <a:defRPr/>
            </a:pPr>
            <a:r>
              <a:rPr lang="nb-NO" dirty="0">
                <a:solidFill>
                  <a:srgbClr val="003366"/>
                </a:solidFill>
              </a:rPr>
              <a:t>hverdagslivet i lokal-samfunnet</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Lav grad av kontroll</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r>
              <a:rPr lang="nb-NO" dirty="0">
                <a:solidFill>
                  <a:srgbClr val="003366"/>
                </a:solidFill>
              </a:rPr>
              <a:t>Det som blir etterspurt har større sannsynlighet for at blir gjort…</a:t>
            </a: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a:p>
            <a:pPr marL="0" indent="0" eaLnBrk="1" hangingPunct="1">
              <a:buFont typeface="Arial" pitchFamily="34" charset="0"/>
              <a:buNone/>
              <a:defRPr/>
            </a:pPr>
            <a:endParaRPr lang="nb-NO" dirty="0">
              <a:solidFill>
                <a:srgbClr val="003366"/>
              </a:solidFill>
            </a:endParaRPr>
          </a:p>
        </p:txBody>
      </p:sp>
      <p:sp>
        <p:nvSpPr>
          <p:cNvPr id="164868"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A801C3-71F2-44EF-B19B-6DA4262F75DF}" type="slidenum">
              <a:rPr lang="nb-NO" altLang="nb-NO">
                <a:solidFill>
                  <a:srgbClr val="000000"/>
                </a:solidFill>
              </a:rPr>
              <a:pPr>
                <a:spcBef>
                  <a:spcPct val="0"/>
                </a:spcBef>
              </a:pPr>
              <a:t>12</a:t>
            </a:fld>
            <a:endParaRPr lang="nb-NO" altLang="nb-NO">
              <a:solidFill>
                <a:srgbClr val="000000"/>
              </a:solidFill>
            </a:endParaRPr>
          </a:p>
        </p:txBody>
      </p:sp>
    </p:spTree>
    <p:extLst>
      <p:ext uri="{BB962C8B-B14F-4D97-AF65-F5344CB8AC3E}">
        <p14:creationId xmlns:p14="http://schemas.microsoft.com/office/powerpoint/2010/main" val="309372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 ikke dette perspektivet ligger til grunn – blir vi</a:t>
            </a:r>
            <a:r>
              <a:rPr lang="nb-NO" baseline="0" dirty="0"/>
              <a:t> fort nærsynte, greier ikke å se muligheter for å håndtere framtida.</a:t>
            </a:r>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13</a:t>
            </a:fld>
            <a:endParaRPr lang="nb-NO" altLang="nb-NO">
              <a:solidFill>
                <a:prstClr val="black"/>
              </a:solidFill>
            </a:endParaRPr>
          </a:p>
        </p:txBody>
      </p:sp>
    </p:spTree>
    <p:extLst>
      <p:ext uri="{BB962C8B-B14F-4D97-AF65-F5344CB8AC3E}">
        <p14:creationId xmlns:p14="http://schemas.microsoft.com/office/powerpoint/2010/main" val="3786073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Kapittel i samme bok)</a:t>
            </a:r>
          </a:p>
          <a:p>
            <a:endParaRPr lang="nb-NO" dirty="0"/>
          </a:p>
          <a:p>
            <a:endParaRPr lang="nb-NO" dirty="0"/>
          </a:p>
          <a:p>
            <a:r>
              <a:rPr lang="nb-NO" dirty="0"/>
              <a:t> Sant </a:t>
            </a:r>
            <a:r>
              <a:rPr lang="nb-NO" dirty="0" err="1"/>
              <a:t>Cougat</a:t>
            </a:r>
            <a:r>
              <a:rPr lang="nb-NO" dirty="0"/>
              <a:t>!</a:t>
            </a:r>
          </a:p>
          <a:p>
            <a:r>
              <a:rPr lang="nb-NO" dirty="0"/>
              <a:t>Pakten!</a:t>
            </a:r>
          </a:p>
          <a:p>
            <a:r>
              <a:rPr lang="nb-NO" dirty="0"/>
              <a:t>Helhet, sammenheng, </a:t>
            </a:r>
          </a:p>
          <a:p>
            <a:r>
              <a:rPr lang="nb-NO" dirty="0"/>
              <a:t>     folkestyre!</a:t>
            </a:r>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14</a:t>
            </a:fld>
            <a:endParaRPr lang="nb-NO" altLang="nb-NO">
              <a:solidFill>
                <a:prstClr val="black"/>
              </a:solidFill>
            </a:endParaRPr>
          </a:p>
        </p:txBody>
      </p:sp>
    </p:spTree>
    <p:extLst>
      <p:ext uri="{BB962C8B-B14F-4D97-AF65-F5344CB8AC3E}">
        <p14:creationId xmlns:p14="http://schemas.microsoft.com/office/powerpoint/2010/main" val="3513930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dirty="0"/>
              <a:t>… og vi jobber blant annet med å sette folkehelse og utjevning av sosiale helseforskjeller på agendaen i alt vi gjør.  PBL og Folkehelseloven gir føringer for systematisering av </a:t>
            </a:r>
            <a:r>
              <a:rPr lang="nb-NO" altLang="nb-NO" dirty="0" err="1"/>
              <a:t>kommunenens</a:t>
            </a:r>
            <a:r>
              <a:rPr lang="nb-NO" altLang="nb-NO" dirty="0"/>
              <a:t> folkehelsearbeid. Vi skal ha oversikt over folkehelsa og påvirkningsfaktorer. Dette skal danne grunnlag for våre planstrategier, som igjen gir grunnlag for mål og prioriteringer i kommuneplan, og videre føringer for materialisering av folkehelsetiltak. Det systematiske folkehelsearbeidet ender med evaluering som knyttes opp mot vår internkontroll og rapportering. </a:t>
            </a:r>
          </a:p>
          <a:p>
            <a:endParaRPr lang="nb-NO" altLang="nb-NO" dirty="0"/>
          </a:p>
          <a:p>
            <a:r>
              <a:rPr lang="nb-NO" altLang="nb-NO" dirty="0"/>
              <a:t>Kommunal planstrategi skal omfatte kommunens strategiske valg knyttet til utviklingen av kommunesamfunnet. Det gjelder både langsiktig arealbruk, sektorenes virksomhet og en vurdering av kommunenes planbehov i valgperioden. Strategien bør inneholde:</a:t>
            </a:r>
          </a:p>
          <a:p>
            <a:r>
              <a:rPr lang="nb-NO" altLang="nb-NO" dirty="0"/>
              <a:t>•redegjørelse for utviklingstrekk og utfordringer knyttet til samfunnsutvikling og miljø,</a:t>
            </a:r>
          </a:p>
          <a:p>
            <a:r>
              <a:rPr lang="nb-NO" altLang="nb-NO" dirty="0"/>
              <a:t>•drøfting av hovedtrekkene i en langsiktig arealstrategi (prinsipper for romlig utvikling), både for å ivareta samordning, utbygging og vern av områder ),</a:t>
            </a:r>
          </a:p>
          <a:p>
            <a:r>
              <a:rPr lang="nb-NO" altLang="nb-NO" dirty="0"/>
              <a:t>•vurdering av sektorenes planbehov, og</a:t>
            </a:r>
          </a:p>
          <a:p>
            <a:r>
              <a:rPr lang="nb-NO" altLang="nb-NO" dirty="0"/>
              <a:t>•vurdering av prioriterte planoppgaver og behovet for revisjon av kommuneplanens samfunnsdel og arealdel.</a:t>
            </a:r>
          </a:p>
          <a:p>
            <a:endParaRPr lang="nb-NO" altLang="nb-NO" dirty="0"/>
          </a:p>
          <a:p>
            <a:r>
              <a:rPr lang="nb-NO" altLang="nb-NO" dirty="0"/>
              <a:t>Retningslinjer for langsiktig arealbruk skal inngå som del av strategien og danne basis for det mer konkrete arbeidet med kommuneplanens arealdel. Den langsiktige arealstrategien skal vise sammenhengen mellom framtidig samfunnsutvikling og arealbruk, og angi langsiktige utviklingsretninger i kommunen og områder for særlig utvikling og vern for å ivareta de arealhensynene som framgår av § 3–1.</a:t>
            </a:r>
          </a:p>
          <a:p>
            <a:endParaRPr lang="nb-NO" altLang="nb-NO" dirty="0"/>
          </a:p>
          <a:p>
            <a:r>
              <a:rPr lang="nb-NO" altLang="nb-NO" dirty="0"/>
              <a:t>Beskrivelsen av miljøutfordringene skal vise hva som er status og hva som er utviklingen de siste fire år, og drøfte kommunens miljøutfordringer i dette perspektivet. Beskrivelsen skal gi en omtale av utslipp av klimagasser, støy og lokal luftforurensning, avfall og energiforbruk, biologisk mangfold og kultur og kulturminner. Den enkelte kommune kan tilpasse beskrivelsen ut fra lokale forhold. I arbeidet med planstrategien kan kommunen bygge på kommunenes miljøstatus og indikatorer som rapporteres gjennom KOSTRA, samt sektorenes kunnskap om helse og miljøforhold, jf. § 1–4 i kommunehelsetjenesteloven.</a:t>
            </a:r>
          </a:p>
          <a:p>
            <a:endParaRPr lang="nb-NO" altLang="nb-NO" dirty="0"/>
          </a:p>
          <a:p>
            <a:endParaRPr lang="nb-NO" altLang="nb-NO" dirty="0"/>
          </a:p>
          <a:p>
            <a:r>
              <a:rPr lang="nb-NO" altLang="nb-NO" dirty="0"/>
              <a:t>Kommunen kan revidere planstrategien i løpet av perioden etter behov. Planstrategien er ikke formelt bindende for kommunen og kan fravikes hvis det er gode grunner for det. Dersom kommunen ønsker å avlyse eller utsette en større planoppgave som inngår i planstrategien, bør dette skje gjennom endring av planstrategien der de ordinære prosessregler følges. Det er imidlertid ingen plikt til å foreta slik endring.</a:t>
            </a:r>
          </a:p>
          <a:p>
            <a:r>
              <a:rPr lang="nb-NO" altLang="nb-NO" dirty="0"/>
              <a:t>•Kommunen kan likevel når som helst sette i gang nytt planarbeid ut over planstrategien.</a:t>
            </a:r>
          </a:p>
          <a:p>
            <a:r>
              <a:rPr lang="nb-NO" altLang="nb-NO" dirty="0"/>
              <a:t>•Avklaring av planbehovet vil da skje gjennom den ordinære planprosessen</a:t>
            </a:r>
          </a:p>
          <a:p>
            <a:endParaRPr lang="nb-NO" altLang="nb-NO" dirty="0"/>
          </a:p>
          <a:p>
            <a:endParaRPr lang="nb-NO" altLang="nb-NO" dirty="0"/>
          </a:p>
          <a:p>
            <a:endParaRPr lang="nb-NO" altLang="nb-NO" dirty="0"/>
          </a:p>
        </p:txBody>
      </p:sp>
      <p:sp>
        <p:nvSpPr>
          <p:cNvPr id="40141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3FCE7B-6EB6-4FA6-8369-493CD805B7DA}" type="slidenum">
              <a:rPr lang="nb-NO" altLang="nb-NO" smtClean="0">
                <a:solidFill>
                  <a:srgbClr val="000000"/>
                </a:solidFill>
              </a:rPr>
              <a:pPr>
                <a:spcBef>
                  <a:spcPct val="0"/>
                </a:spcBef>
              </a:pPr>
              <a:t>16</a:t>
            </a:fld>
            <a:endParaRPr lang="nb-NO" altLang="nb-NO">
              <a:solidFill>
                <a:srgbClr val="000000"/>
              </a:solidFill>
            </a:endParaRPr>
          </a:p>
        </p:txBody>
      </p:sp>
    </p:spTree>
    <p:extLst>
      <p:ext uri="{BB962C8B-B14F-4D97-AF65-F5344CB8AC3E}">
        <p14:creationId xmlns:p14="http://schemas.microsoft.com/office/powerpoint/2010/main" val="3818005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dirty="0" err="1">
                <a:solidFill>
                  <a:schemeClr val="bg1"/>
                </a:solidFill>
              </a:rPr>
              <a:t>Samskapt</a:t>
            </a:r>
            <a:r>
              <a:rPr lang="nb-NO" dirty="0">
                <a:solidFill>
                  <a:schemeClr val="bg1"/>
                </a:solidFill>
              </a:rPr>
              <a:t> kraft i helse-fremmende samfunnsutvikling</a:t>
            </a:r>
          </a:p>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17</a:t>
            </a:fld>
            <a:endParaRPr lang="nb-NO" altLang="nb-NO">
              <a:solidFill>
                <a:prstClr val="black"/>
              </a:solidFill>
            </a:endParaRPr>
          </a:p>
        </p:txBody>
      </p:sp>
    </p:spTree>
    <p:extLst>
      <p:ext uri="{BB962C8B-B14F-4D97-AF65-F5344CB8AC3E}">
        <p14:creationId xmlns:p14="http://schemas.microsoft.com/office/powerpoint/2010/main" val="4066427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err="1">
                <a:solidFill>
                  <a:srgbClr val="FF0000"/>
                </a:solidFill>
              </a:rPr>
              <a:t>Common</a:t>
            </a:r>
            <a:r>
              <a:rPr lang="nb-NO" altLang="nb-NO" dirty="0">
                <a:solidFill>
                  <a:srgbClr val="FF0000"/>
                </a:solidFill>
              </a:rPr>
              <a:t> </a:t>
            </a:r>
            <a:r>
              <a:rPr lang="nb-NO" altLang="nb-NO" dirty="0" err="1">
                <a:solidFill>
                  <a:srgbClr val="FF0000"/>
                </a:solidFill>
              </a:rPr>
              <a:t>sence</a:t>
            </a:r>
            <a:r>
              <a:rPr lang="nb-NO" altLang="nb-NO" dirty="0">
                <a:solidFill>
                  <a:srgbClr val="FF0000"/>
                </a:solidFill>
              </a:rPr>
              <a:t> is not so </a:t>
            </a:r>
            <a:r>
              <a:rPr lang="nb-NO" altLang="nb-NO" dirty="0" err="1">
                <a:solidFill>
                  <a:srgbClr val="FF0000"/>
                </a:solidFill>
              </a:rPr>
              <a:t>common</a:t>
            </a:r>
            <a:r>
              <a:rPr lang="nb-NO" altLang="nb-NO" dirty="0">
                <a:solidFill>
                  <a:srgbClr val="FF0000"/>
                </a:solidFill>
              </a:rPr>
              <a:t> </a:t>
            </a:r>
          </a:p>
          <a:p>
            <a:pPr>
              <a:spcBef>
                <a:spcPct val="0"/>
              </a:spcBef>
            </a:pPr>
            <a:r>
              <a:rPr lang="nb-NO" altLang="nb-NO" dirty="0">
                <a:solidFill>
                  <a:srgbClr val="FF0000"/>
                </a:solidFill>
              </a:rPr>
              <a:t>Vi har viten, vi har metoden – har vi viljen?</a:t>
            </a:r>
          </a:p>
          <a:p>
            <a:pPr>
              <a:spcBef>
                <a:spcPct val="0"/>
              </a:spcBef>
            </a:pPr>
            <a:r>
              <a:rPr lang="nb-NO" altLang="nb-NO" dirty="0">
                <a:solidFill>
                  <a:srgbClr val="FF0000"/>
                </a:solidFill>
              </a:rPr>
              <a:t>Framtidsstyrt integrerte budsjett</a:t>
            </a:r>
          </a:p>
          <a:p>
            <a:pPr>
              <a:spcBef>
                <a:spcPct val="0"/>
              </a:spcBef>
            </a:pPr>
            <a:endParaRPr lang="nb-NO" altLang="nb-NO" dirty="0">
              <a:solidFill>
                <a:srgbClr val="FF0000"/>
              </a:solidFill>
            </a:endParaRPr>
          </a:p>
          <a:p>
            <a:pPr>
              <a:spcBef>
                <a:spcPct val="0"/>
              </a:spcBef>
            </a:pPr>
            <a:endParaRPr lang="nb-NO" altLang="nb-NO" dirty="0">
              <a:solidFill>
                <a:srgbClr val="FF0000"/>
              </a:solidFill>
            </a:endParaRPr>
          </a:p>
          <a:p>
            <a:pPr>
              <a:spcBef>
                <a:spcPct val="0"/>
              </a:spcBef>
            </a:pPr>
            <a:r>
              <a:rPr lang="nb-NO" altLang="nb-NO" dirty="0">
                <a:solidFill>
                  <a:srgbClr val="FF0000"/>
                </a:solidFill>
              </a:rPr>
              <a:t>Tør vi snakke nok om disse tingene…?</a:t>
            </a:r>
          </a:p>
          <a:p>
            <a:pPr>
              <a:spcBef>
                <a:spcPct val="0"/>
              </a:spcBef>
            </a:pPr>
            <a:endParaRPr lang="nb-NO" altLang="nb-NO" dirty="0"/>
          </a:p>
        </p:txBody>
      </p:sp>
      <p:sp>
        <p:nvSpPr>
          <p:cNvPr id="38916"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B6904FFA-4FD5-4806-A6CD-F1F7D5976CB7}" type="slidenum">
              <a:rPr lang="nb-NO" altLang="nb-NO">
                <a:solidFill>
                  <a:prstClr val="black"/>
                </a:solidFill>
                <a:latin typeface="Calibri" panose="020F0502020204030204" pitchFamily="34" charset="0"/>
              </a:rPr>
              <a:pPr/>
              <a:t>18</a:t>
            </a:fld>
            <a:endParaRPr lang="nb-NO" altLang="nb-NO">
              <a:solidFill>
                <a:prstClr val="black"/>
              </a:solidFill>
              <a:latin typeface="Calibri" panose="020F0502020204030204" pitchFamily="34" charset="0"/>
            </a:endParaRPr>
          </a:p>
        </p:txBody>
      </p:sp>
    </p:spTree>
    <p:extLst>
      <p:ext uri="{BB962C8B-B14F-4D97-AF65-F5344CB8AC3E}">
        <p14:creationId xmlns:p14="http://schemas.microsoft.com/office/powerpoint/2010/main" val="3765342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Bak gjennomsnittstallene skjuler det seg også store sosiale ulikheter</a:t>
            </a:r>
            <a:r>
              <a:rPr lang="nb-NO" baseline="0" dirty="0"/>
              <a:t>  - sosioøkonomisk status</a:t>
            </a:r>
          </a:p>
          <a:p>
            <a:endParaRPr lang="nb-NO" baseline="0" dirty="0"/>
          </a:p>
          <a:p>
            <a:r>
              <a:rPr lang="nb-NO" dirty="0"/>
              <a:t>Har du i løpet av den siste uka vært plaget av noe av dette? Andel «Ganske mye plaget» eller «Veldig mye plaget» </a:t>
            </a:r>
            <a:r>
              <a:rPr lang="nb-NO" baseline="0" dirty="0"/>
              <a:t> - «Følt deg ensom»</a:t>
            </a:r>
          </a:p>
          <a:p>
            <a:endParaRPr lang="nb-NO" baseline="0" dirty="0"/>
          </a:p>
          <a:p>
            <a:r>
              <a:rPr lang="nb-NO" dirty="0"/>
              <a:t>Familieøkonomi:</a:t>
            </a:r>
          </a:p>
          <a:p>
            <a:r>
              <a:rPr lang="nb-NO" dirty="0"/>
              <a:t>Har familien din hatt god eller dårlig råd/økonomi de siste to årene?</a:t>
            </a:r>
          </a:p>
          <a:p>
            <a:endParaRPr lang="nb-NO" dirty="0"/>
          </a:p>
          <a:p>
            <a:r>
              <a:rPr lang="nb-NO" dirty="0"/>
              <a:t>Sosioøkonomisk status (SØS) vurdert ut fra ungdommenes vurdering av familiens økonomiske situasjon. Lav: stort sett dårlig råd eller dårlig råd hele tida, Middels: hverken god eller dårlig råd, Høy: Stort sett god råd eller god råd hele tida. </a:t>
            </a:r>
          </a:p>
          <a:p>
            <a:endParaRPr lang="nb-NO" dirty="0"/>
          </a:p>
          <a:p>
            <a:r>
              <a:rPr lang="nb-NO" dirty="0"/>
              <a:t>Andel – viser</a:t>
            </a:r>
            <a:r>
              <a:rPr lang="nb-NO" baseline="0" dirty="0"/>
              <a:t> en sterk sosial gradient. Men dersom vi ser på ANTALL: Flere ensomme i gruppa med god råd enn i den med dårlig råd….</a:t>
            </a:r>
            <a:endParaRPr lang="nb-NO" dirty="0"/>
          </a:p>
          <a:p>
            <a:endParaRPr lang="nb-NO" dirty="0"/>
          </a:p>
        </p:txBody>
      </p:sp>
      <p:sp>
        <p:nvSpPr>
          <p:cNvPr id="4" name="Plassholder for lysbildenummer 3"/>
          <p:cNvSpPr>
            <a:spLocks noGrp="1"/>
          </p:cNvSpPr>
          <p:nvPr>
            <p:ph type="sldNum" sz="quarter" idx="10"/>
          </p:nvPr>
        </p:nvSpPr>
        <p:spPr/>
        <p:txBody>
          <a:bodyPr/>
          <a:lstStyle/>
          <a:p>
            <a:pPr>
              <a:defRPr/>
            </a:pPr>
            <a:fld id="{744D7CA3-FB48-4F9B-BE1D-34E9C231C5F5}" type="slidenum">
              <a:rPr lang="nb-NO" altLang="nb-NO">
                <a:solidFill>
                  <a:prstClr val="black"/>
                </a:solidFill>
              </a:rPr>
              <a:pPr>
                <a:defRPr/>
              </a:pPr>
              <a:t>20</a:t>
            </a:fld>
            <a:endParaRPr lang="nb-NO" altLang="nb-NO">
              <a:solidFill>
                <a:prstClr val="black"/>
              </a:solidFill>
            </a:endParaRPr>
          </a:p>
        </p:txBody>
      </p:sp>
    </p:spTree>
    <p:extLst>
      <p:ext uri="{BB962C8B-B14F-4D97-AF65-F5344CB8AC3E}">
        <p14:creationId xmlns:p14="http://schemas.microsoft.com/office/powerpoint/2010/main" val="1340970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Jeg var på jakt</a:t>
            </a:r>
            <a:r>
              <a:rPr lang="nb-NO" baseline="0" dirty="0"/>
              <a:t> etter de unike fortellingene mennesker som bor i kommunal bolig kunne formidle til oss som grunnlag for innsikt, læring og forbedringsarbeid i kommunale tjenester. </a:t>
            </a:r>
          </a:p>
          <a:p>
            <a:endParaRPr lang="nb-NO" baseline="0" dirty="0"/>
          </a:p>
          <a:p>
            <a:r>
              <a:rPr lang="nb-NO" baseline="0" dirty="0"/>
              <a:t>Intervjuet med Knut Olav: det første av </a:t>
            </a:r>
            <a:r>
              <a:rPr lang="nb-NO" baseline="0" dirty="0" err="1"/>
              <a:t>ca</a:t>
            </a:r>
            <a:r>
              <a:rPr lang="nb-NO" baseline="0" dirty="0"/>
              <a:t> 5 totalt. </a:t>
            </a:r>
          </a:p>
          <a:p>
            <a:endParaRPr lang="nb-NO" baseline="0" dirty="0"/>
          </a:p>
          <a:p>
            <a:r>
              <a:rPr lang="nb-NO" baseline="0" dirty="0"/>
              <a:t>S. 2. </a:t>
            </a:r>
          </a:p>
          <a:p>
            <a:endParaRPr lang="nb-NO" dirty="0"/>
          </a:p>
          <a:p>
            <a:r>
              <a:rPr lang="nb-NO" dirty="0"/>
              <a:t>Forskningsspørsmålet: Hvilke livshistorier kan Knut Olav fortelle knyttet</a:t>
            </a:r>
            <a:r>
              <a:rPr lang="nb-NO" baseline="0" dirty="0"/>
              <a:t> til det å bo i kommunal bolig?</a:t>
            </a:r>
          </a:p>
          <a:p>
            <a:endParaRPr lang="nb-NO" baseline="0" dirty="0"/>
          </a:p>
          <a:p>
            <a:r>
              <a:rPr lang="nb-NO" baseline="0" dirty="0"/>
              <a:t>Biografisk narrativ. </a:t>
            </a:r>
            <a:endParaRPr lang="nb-NO" dirty="0"/>
          </a:p>
        </p:txBody>
      </p:sp>
      <p:sp>
        <p:nvSpPr>
          <p:cNvPr id="4" name="Plassholder for lysbildenummer 3"/>
          <p:cNvSpPr>
            <a:spLocks noGrp="1"/>
          </p:cNvSpPr>
          <p:nvPr>
            <p:ph type="sldNum" sz="quarter" idx="10"/>
          </p:nvPr>
        </p:nvSpPr>
        <p:spPr/>
        <p:txBody>
          <a:bodyPr/>
          <a:lstStyle/>
          <a:p>
            <a:fld id="{303D098A-3058-422A-9ABC-17AE08EDF900}" type="slidenum">
              <a:rPr lang="nb-NO">
                <a:solidFill>
                  <a:prstClr val="black"/>
                </a:solidFill>
              </a:rPr>
              <a:pPr/>
              <a:t>21</a:t>
            </a:fld>
            <a:endParaRPr lang="nb-NO">
              <a:solidFill>
                <a:prstClr val="black"/>
              </a:solidFill>
            </a:endParaRPr>
          </a:p>
        </p:txBody>
      </p:sp>
    </p:spTree>
    <p:extLst>
      <p:ext uri="{BB962C8B-B14F-4D97-AF65-F5344CB8AC3E}">
        <p14:creationId xmlns:p14="http://schemas.microsoft.com/office/powerpoint/2010/main" val="239354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b-NO" altLang="nb-NO"/>
              <a:t>landbrukskommuner.</a:t>
            </a:r>
          </a:p>
          <a:p>
            <a:pPr eaLnBrk="1" hangingPunct="1"/>
            <a:r>
              <a:rPr lang="nb-NO" altLang="nb-NO"/>
              <a:t>Verdal: hovedvekt næring og industri</a:t>
            </a:r>
          </a:p>
          <a:p>
            <a:pPr eaLnBrk="1" hangingPunct="1"/>
            <a:r>
              <a:rPr lang="nb-NO" altLang="nb-NO"/>
              <a:t>Levanger: hovedvekt offentlig sektor </a:t>
            </a:r>
          </a:p>
          <a:p>
            <a:pPr eaLnBrk="1" hangingPunct="1"/>
            <a:endParaRPr lang="nb-NO" altLang="nb-NO"/>
          </a:p>
          <a:p>
            <a:pPr eaLnBrk="1" hangingPunct="1"/>
            <a:r>
              <a:rPr lang="nb-NO" altLang="nb-NO"/>
              <a:t>Visjon</a:t>
            </a:r>
          </a:p>
          <a:p>
            <a:pPr eaLnBrk="1" hangingPunct="1"/>
            <a:r>
              <a:rPr lang="nb-NO" altLang="nb-NO"/>
              <a:t>Livskvalitet og Vekst</a:t>
            </a:r>
          </a:p>
          <a:p>
            <a:pPr eaLnBrk="1" hangingPunct="1"/>
            <a:endParaRPr lang="nb-NO" altLang="nb-NO"/>
          </a:p>
          <a:p>
            <a:pPr eaLnBrk="1" hangingPunct="1"/>
            <a:r>
              <a:rPr lang="nb-NO" altLang="nb-NO"/>
              <a:t>Hovedmål:</a:t>
            </a:r>
          </a:p>
          <a:p>
            <a:pPr eaLnBrk="1" hangingPunct="1"/>
            <a:r>
              <a:rPr lang="nb-NO" altLang="nb-NO"/>
              <a:t>Bedre tjenester innenfor eksisterende økonomiske rammer</a:t>
            </a:r>
          </a:p>
          <a:p>
            <a:pPr eaLnBrk="1" hangingPunct="1"/>
            <a:r>
              <a:rPr lang="nb-NO" altLang="nb-NO"/>
              <a:t>Opparbeide/øke beredskap til å møte nye utfordringer</a:t>
            </a:r>
          </a:p>
          <a:p>
            <a:pPr eaLnBrk="1" hangingPunct="1"/>
            <a:r>
              <a:rPr lang="nb-NO" altLang="nb-NO"/>
              <a:t>ISK skal være drivkraften i utvikling av samarbeid i Innherredsregionen</a:t>
            </a:r>
          </a:p>
          <a:p>
            <a:pPr eaLnBrk="1" hangingPunct="1"/>
            <a:r>
              <a:rPr lang="nb-NO" altLang="nb-NO"/>
              <a:t>ISK skal være tyngdepunkt for regional utvikling</a:t>
            </a:r>
          </a:p>
          <a:p>
            <a:pPr eaLnBrk="1" hangingPunct="1"/>
            <a:r>
              <a:rPr lang="nb-NO" altLang="nb-NO"/>
              <a:t>Det skal skapes et positivt bilde /image av regionen</a:t>
            </a:r>
          </a:p>
          <a:p>
            <a:pPr eaLnBrk="1" hangingPunct="1"/>
            <a:r>
              <a:rPr lang="nb-NO" altLang="nb-NO"/>
              <a:t>Reduserte driftsutgifter på sikt</a:t>
            </a:r>
          </a:p>
          <a:p>
            <a:pPr eaLnBrk="1" hangingPunct="1"/>
            <a:endParaRPr lang="nb-NO" altLang="nb-NO"/>
          </a:p>
          <a:p>
            <a:pPr eaLnBrk="1" hangingPunct="1"/>
            <a:endParaRPr lang="nb-NO" altLang="nb-NO"/>
          </a:p>
          <a:p>
            <a:pPr eaLnBrk="1" hangingPunct="1"/>
            <a:r>
              <a:rPr lang="nb-NO" altLang="nb-NO"/>
              <a:t>Forholdet mellom de to relativt jevnstore nabokommunene Levanger og Verdal var tidligere preget av rivalisering og lite samarbeid. </a:t>
            </a:r>
          </a:p>
          <a:p>
            <a:pPr eaLnBrk="1" hangingPunct="1"/>
            <a:r>
              <a:rPr lang="nb-NO" altLang="nb-NO"/>
              <a:t>På kort tid har samkommunen bidratt til å etablere et omfattende samarbeid.</a:t>
            </a:r>
          </a:p>
          <a:p>
            <a:pPr eaLnBrk="1" hangingPunct="1"/>
            <a:r>
              <a:rPr lang="nb-NO" altLang="nb-NO"/>
              <a:t>Det er oppnådd betydelige effektiviseringsgevinster i form av bedre tjenester eller besparelser innen en rekke områder. Samarbeidet er også styrket på områder som ikke formelt omfattes av forsøket. Lokaldemokratiet har blitt styrket hvis man vektlegger at de folkevalgte har fått økt makt og innflytelse. </a:t>
            </a:r>
          </a:p>
          <a:p>
            <a:pPr eaLnBrk="1" hangingPunct="1"/>
            <a:endParaRPr lang="nb-NO" altLang="nb-NO"/>
          </a:p>
          <a:p>
            <a:pPr eaLnBrk="1" hangingPunct="1"/>
            <a:endParaRPr lang="nb-NO" altLang="nb-NO"/>
          </a:p>
          <a:p>
            <a:pPr eaLnBrk="1" hangingPunct="1"/>
            <a:endParaRPr lang="nb-NO" altLang="nb-NO"/>
          </a:p>
        </p:txBody>
      </p:sp>
      <p:sp>
        <p:nvSpPr>
          <p:cNvPr id="238596"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EADB44-5033-4D63-AE5A-84286BB7B8EE}" type="slidenum">
              <a:rPr lang="nb-NO" altLang="nb-NO">
                <a:solidFill>
                  <a:prstClr val="black"/>
                </a:solidFill>
              </a:rPr>
              <a:pPr>
                <a:spcBef>
                  <a:spcPct val="0"/>
                </a:spcBef>
              </a:pPr>
              <a:t>2</a:t>
            </a:fld>
            <a:endParaRPr lang="nb-NO" altLang="nb-NO">
              <a:solidFill>
                <a:prstClr val="black"/>
              </a:solidFill>
            </a:endParaRPr>
          </a:p>
        </p:txBody>
      </p:sp>
    </p:spTree>
    <p:extLst>
      <p:ext uri="{BB962C8B-B14F-4D97-AF65-F5344CB8AC3E}">
        <p14:creationId xmlns:p14="http://schemas.microsoft.com/office/powerpoint/2010/main" val="2783194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23</a:t>
            </a:fld>
            <a:endParaRPr lang="nb-NO" altLang="nb-NO">
              <a:solidFill>
                <a:prstClr val="black"/>
              </a:solidFill>
            </a:endParaRPr>
          </a:p>
        </p:txBody>
      </p:sp>
    </p:spTree>
    <p:extLst>
      <p:ext uri="{BB962C8B-B14F-4D97-AF65-F5344CB8AC3E}">
        <p14:creationId xmlns:p14="http://schemas.microsoft.com/office/powerpoint/2010/main" val="741793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24</a:t>
            </a:fld>
            <a:endParaRPr lang="nb-NO" altLang="nb-NO">
              <a:solidFill>
                <a:prstClr val="black"/>
              </a:solidFill>
            </a:endParaRPr>
          </a:p>
        </p:txBody>
      </p:sp>
    </p:spTree>
    <p:extLst>
      <p:ext uri="{BB962C8B-B14F-4D97-AF65-F5344CB8AC3E}">
        <p14:creationId xmlns:p14="http://schemas.microsoft.com/office/powerpoint/2010/main" val="1984303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25</a:t>
            </a:fld>
            <a:endParaRPr lang="nb-NO" altLang="nb-NO">
              <a:solidFill>
                <a:prstClr val="black"/>
              </a:solidFill>
            </a:endParaRPr>
          </a:p>
        </p:txBody>
      </p:sp>
    </p:spTree>
    <p:extLst>
      <p:ext uri="{BB962C8B-B14F-4D97-AF65-F5344CB8AC3E}">
        <p14:creationId xmlns:p14="http://schemas.microsoft.com/office/powerpoint/2010/main" val="2321890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Tilpasse budskap og vektlegging av ulike konsekvenser av sosial ulikhet i helse til den/de vi til enhver tid er i dialog med, løfte fram aktørenes kunnskap:</a:t>
            </a:r>
          </a:p>
          <a:p>
            <a:endParaRPr lang="nb-NO" dirty="0"/>
          </a:p>
          <a:p>
            <a:r>
              <a:rPr lang="nb-NO" dirty="0"/>
              <a:t>Rådmenn: «Penger: Hva koster det å ikke gjøre noe?»</a:t>
            </a:r>
          </a:p>
          <a:p>
            <a:endParaRPr lang="nb-NO" dirty="0"/>
          </a:p>
          <a:p>
            <a:r>
              <a:rPr lang="nb-NO" dirty="0"/>
              <a:t>Politikere: «Penger+ menneskerettigheter + bolyst/attraktivitet»</a:t>
            </a:r>
          </a:p>
          <a:p>
            <a:endParaRPr lang="nb-NO" dirty="0"/>
          </a:p>
          <a:p>
            <a:r>
              <a:rPr lang="nb-NO" dirty="0"/>
              <a:t>Ulike sektorer: «interesser/sektormål/lovverk»</a:t>
            </a:r>
          </a:p>
          <a:p>
            <a:endParaRPr lang="nb-NO" dirty="0"/>
          </a:p>
          <a:p>
            <a:r>
              <a:rPr lang="nb-NO" dirty="0"/>
              <a:t>Fellesnevner: Ansvar for å skape et godt samfunn som gjør det mulig for folk å mestre livene sine.</a:t>
            </a:r>
          </a:p>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26</a:t>
            </a:fld>
            <a:endParaRPr lang="nb-NO" altLang="nb-NO">
              <a:solidFill>
                <a:prstClr val="black"/>
              </a:solidFill>
            </a:endParaRPr>
          </a:p>
        </p:txBody>
      </p:sp>
    </p:spTree>
    <p:extLst>
      <p:ext uri="{BB962C8B-B14F-4D97-AF65-F5344CB8AC3E}">
        <p14:creationId xmlns:p14="http://schemas.microsoft.com/office/powerpoint/2010/main" val="3668553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27</a:t>
            </a:fld>
            <a:endParaRPr lang="nb-NO" altLang="nb-NO">
              <a:solidFill>
                <a:prstClr val="black"/>
              </a:solidFill>
            </a:endParaRPr>
          </a:p>
        </p:txBody>
      </p:sp>
    </p:spTree>
    <p:extLst>
      <p:ext uri="{BB962C8B-B14F-4D97-AF65-F5344CB8AC3E}">
        <p14:creationId xmlns:p14="http://schemas.microsoft.com/office/powerpoint/2010/main" val="2555398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535556"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167ECE-7D6E-47D6-B719-A755CF76F256}" type="slidenum">
              <a:rPr lang="nb-NO" altLang="nb-NO" smtClean="0">
                <a:solidFill>
                  <a:prstClr val="black"/>
                </a:solidFill>
              </a:rPr>
              <a:pPr>
                <a:spcBef>
                  <a:spcPct val="0"/>
                </a:spcBef>
              </a:pPr>
              <a:t>28</a:t>
            </a:fld>
            <a:endParaRPr lang="nb-NO" altLang="nb-NO">
              <a:solidFill>
                <a:prstClr val="black"/>
              </a:solidFill>
            </a:endParaRPr>
          </a:p>
        </p:txBody>
      </p:sp>
    </p:spTree>
    <p:extLst>
      <p:ext uri="{BB962C8B-B14F-4D97-AF65-F5344CB8AC3E}">
        <p14:creationId xmlns:p14="http://schemas.microsoft.com/office/powerpoint/2010/main" val="147497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dirty="0"/>
          </a:p>
          <a:p>
            <a:r>
              <a:rPr lang="nb-NO" altLang="nb-NO" dirty="0"/>
              <a:t>Som Trondheimserklæringen påpeker er helsevennlige og rettferdige samfunn er et politisk valg. Det er derfor avgjørende at kommunestyrene med ordførerne i spissen er folkehelsesjefene, kapteinene, som leder an, med rådmenn og øvrige gode krefter i kommunen som sine gode hjelpere</a:t>
            </a:r>
            <a:r>
              <a:rPr lang="nb-NO" altLang="nb-NO" baseline="0" dirty="0"/>
              <a:t> på skuta. Etableringen av utviklingsstaben var et ledd av flere innsatser for å få skuta til å gå i en ønsket retning </a:t>
            </a:r>
          </a:p>
          <a:p>
            <a:endParaRPr lang="nb-NO" altLang="nb-NO" dirty="0"/>
          </a:p>
          <a:p>
            <a:r>
              <a:rPr lang="nb-NO" altLang="nb-NO" dirty="0"/>
              <a:t>Vi legger vekt på at ansvaret for folkehelseinnsatsen ligger i linja. Prosjekter kan tappe org for krefter, og i verste fall være irrelevant for vår virksomhet. Ved at alt knyttes til linja, styrkes helhetsperspektivet i alt vi gjør. Å holde kjernevirksomheten</a:t>
            </a:r>
            <a:r>
              <a:rPr lang="nb-NO" altLang="nb-NO" baseline="0" dirty="0"/>
              <a:t> i linja bidrar også til å understøtte betydningen av helhetlig ledelse i kommunen.</a:t>
            </a:r>
            <a:endParaRPr lang="nb-NO" altLang="nb-NO" dirty="0"/>
          </a:p>
          <a:p>
            <a:endParaRPr lang="nb-NO" altLang="nb-NO" dirty="0"/>
          </a:p>
          <a:p>
            <a:r>
              <a:rPr lang="nb-NO" altLang="nb-NO" dirty="0"/>
              <a:t>Ikke eget «folkehelseforum» – alle politiske organer, ledergrupper, råd og utvalg og driftsorganisasjon har et ansvar. Og hele samfunnet har et ansvar. </a:t>
            </a:r>
          </a:p>
          <a:p>
            <a:endParaRPr lang="nb-NO" altLang="nb-NO" dirty="0"/>
          </a:p>
          <a:p>
            <a:r>
              <a:rPr lang="nb-NO" altLang="nb-NO" dirty="0"/>
              <a:t>Vi har vektlagt Strategisk utvikling av drift og lokalsamfunn med fokus på helhetlig planlegging, </a:t>
            </a:r>
            <a:r>
              <a:rPr lang="nb-NO" altLang="nb-NO" dirty="0" err="1"/>
              <a:t>samskapelse</a:t>
            </a:r>
            <a:r>
              <a:rPr lang="nb-NO" altLang="nb-NO" dirty="0"/>
              <a:t> og ledelse. For ledelse er et nøkkelord. Det skal jeg komme tilbake til.</a:t>
            </a:r>
          </a:p>
          <a:p>
            <a:endParaRPr lang="nb-NO" altLang="nb-NO" dirty="0"/>
          </a:p>
          <a:p>
            <a:endParaRPr lang="nb-NO" altLang="nb-NO" dirty="0"/>
          </a:p>
        </p:txBody>
      </p:sp>
      <p:sp>
        <p:nvSpPr>
          <p:cNvPr id="148484"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E97B97-878A-4F24-B8D8-9C9370AE3DB2}" type="slidenum">
              <a:rPr lang="nb-NO" altLang="nb-NO">
                <a:solidFill>
                  <a:prstClr val="black"/>
                </a:solidFill>
              </a:rPr>
              <a:pPr>
                <a:spcBef>
                  <a:spcPct val="0"/>
                </a:spcBef>
              </a:pPr>
              <a:t>3</a:t>
            </a:fld>
            <a:endParaRPr lang="nb-NO" altLang="nb-NO">
              <a:solidFill>
                <a:prstClr val="black"/>
              </a:solidFill>
            </a:endParaRPr>
          </a:p>
        </p:txBody>
      </p:sp>
    </p:spTree>
    <p:extLst>
      <p:ext uri="{BB962C8B-B14F-4D97-AF65-F5344CB8AC3E}">
        <p14:creationId xmlns:p14="http://schemas.microsoft.com/office/powerpoint/2010/main" val="79531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4</a:t>
            </a:fld>
            <a:endParaRPr lang="nb-NO" altLang="nb-NO">
              <a:solidFill>
                <a:prstClr val="black"/>
              </a:solidFill>
            </a:endParaRPr>
          </a:p>
        </p:txBody>
      </p:sp>
    </p:spTree>
    <p:extLst>
      <p:ext uri="{BB962C8B-B14F-4D97-AF65-F5344CB8AC3E}">
        <p14:creationId xmlns:p14="http://schemas.microsoft.com/office/powerpoint/2010/main" val="2889859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Koblingsparagrafer” mellom folkehelseloven og plan- og bygningsloven er paragrafene 5 og 6 i folkehelseloven og paragrafene 10-1, 11-13 , 4-1 i plan- og bygningsloven. § 5 i folkehelseloven, oversikt over helsetilstand og påvirkningsfaktorer. Disse pålegger kommunene å ha oversikt over helsetilstanden i befolkningen og de positive og negative faktorer som kan virke inn på denne. Denne oversikten skal bl.a. baseres på:</a:t>
            </a:r>
          </a:p>
          <a:p>
            <a:r>
              <a:rPr lang="nb-NO" dirty="0"/>
              <a:t>•opplysninger fra statlige helsemyndigheter og fylkeskommunen som gjøres tilgjengelige for kommunene,</a:t>
            </a:r>
          </a:p>
          <a:p>
            <a:r>
              <a:rPr lang="nb-NO" dirty="0"/>
              <a:t>•kunnskap fra de kommunale helse- og omsorgstjenestene og</a:t>
            </a:r>
          </a:p>
          <a:p>
            <a:r>
              <a:rPr lang="nb-NO" dirty="0"/>
              <a:t>•kunnskap om faktorer og utviklingstrekk i miljø og lokalsamfunn som kan ha innvirkning på befolkningens helse.</a:t>
            </a:r>
          </a:p>
          <a:p>
            <a:endParaRPr lang="nb-NO" dirty="0"/>
          </a:p>
          <a:p>
            <a:r>
              <a:rPr lang="nb-NO" dirty="0"/>
              <a:t>Oversikten skal være skriftlig og identifisere folkehelseutfordringene i kommunen herunder vurdere konsekvenser og årsaksforhold.t </a:t>
            </a:r>
            <a:r>
              <a:rPr lang="nb-NO" dirty="0" err="1"/>
              <a:t>Ugangspunkt</a:t>
            </a:r>
            <a:r>
              <a:rPr lang="nb-NO" dirty="0"/>
              <a:t> for dette arbeidet er:</a:t>
            </a:r>
          </a:p>
          <a:p>
            <a:r>
              <a:rPr lang="nb-NO" dirty="0"/>
              <a:t>•Oversikt over helsetilstand: Klikk deg inn på følgende lenke å se nærmere omtale av oversikt over helsetilstand og påvirkningsfaktorer på helsedirektoratets nettsider..</a:t>
            </a:r>
          </a:p>
          <a:p>
            <a:r>
              <a:rPr lang="nb-NO" dirty="0"/>
              <a:t>•Kommunal planstrategi etter plan- og bygningslovens § 10-1 er en drøftingsarena for utfordringsbildet for kommunen, for mer se utdypende tema, hvordan folkehelse kan innarbeides i kommunal planstrategi</a:t>
            </a:r>
          </a:p>
          <a:p>
            <a:endParaRPr lang="nb-NO" dirty="0"/>
          </a:p>
          <a:p>
            <a:r>
              <a:rPr lang="nb-NO" dirty="0"/>
              <a:t>Modell koblingsprosess mellom folkehelse og plan: Få bedre kjennskap til stegene i "koblingsprosessen", klikk på de ulike delene i modellen under og se hvordan du på de ulike delene kan forankre og koble folkehelsearbeidet i kommunalt planarbeid.</a:t>
            </a:r>
          </a:p>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5</a:t>
            </a:fld>
            <a:endParaRPr lang="nb-NO" altLang="nb-NO">
              <a:solidFill>
                <a:prstClr val="black"/>
              </a:solidFill>
            </a:endParaRPr>
          </a:p>
        </p:txBody>
      </p:sp>
    </p:spTree>
    <p:extLst>
      <p:ext uri="{BB962C8B-B14F-4D97-AF65-F5344CB8AC3E}">
        <p14:creationId xmlns:p14="http://schemas.microsoft.com/office/powerpoint/2010/main" val="83561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Window</a:t>
            </a:r>
            <a:r>
              <a:rPr lang="nb-NO" dirty="0"/>
              <a:t> </a:t>
            </a:r>
            <a:r>
              <a:rPr lang="nb-NO" dirty="0" err="1"/>
              <a:t>of</a:t>
            </a:r>
            <a:r>
              <a:rPr lang="nb-NO" dirty="0"/>
              <a:t> </a:t>
            </a:r>
            <a:r>
              <a:rPr lang="nb-NO" dirty="0" err="1"/>
              <a:t>opportunity</a:t>
            </a:r>
            <a:r>
              <a:rPr lang="nb-NO" dirty="0"/>
              <a:t>!</a:t>
            </a:r>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6</a:t>
            </a:fld>
            <a:endParaRPr lang="nb-NO" altLang="nb-NO">
              <a:solidFill>
                <a:prstClr val="black"/>
              </a:solidFill>
            </a:endParaRPr>
          </a:p>
        </p:txBody>
      </p:sp>
    </p:spTree>
    <p:extLst>
      <p:ext uri="{BB962C8B-B14F-4D97-AF65-F5344CB8AC3E}">
        <p14:creationId xmlns:p14="http://schemas.microsoft.com/office/powerpoint/2010/main" val="7876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7</a:t>
            </a:fld>
            <a:endParaRPr lang="nb-NO" altLang="nb-NO">
              <a:solidFill>
                <a:prstClr val="black"/>
              </a:solidFill>
            </a:endParaRPr>
          </a:p>
        </p:txBody>
      </p:sp>
    </p:spTree>
    <p:extLst>
      <p:ext uri="{BB962C8B-B14F-4D97-AF65-F5344CB8AC3E}">
        <p14:creationId xmlns:p14="http://schemas.microsoft.com/office/powerpoint/2010/main" val="68577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annet viktig aspekt, som ikke må undervurderes, er at nettverksmedlemskap krever solid politisk forankring av folkehelseperspektivet. Det er helt essensielt å ha bevissthet og ikke minst ildsjeler blant politikere, som hun her, tidligere ordfører i Oppegård og leder</a:t>
            </a:r>
            <a:r>
              <a:rPr lang="nb-NO" baseline="0" dirty="0"/>
              <a:t> i nettverket.</a:t>
            </a:r>
            <a:endParaRPr lang="nb-NO" dirty="0"/>
          </a:p>
        </p:txBody>
      </p:sp>
      <p:sp>
        <p:nvSpPr>
          <p:cNvPr id="4" name="Plassholder for lysbildenummer 3"/>
          <p:cNvSpPr>
            <a:spLocks noGrp="1"/>
          </p:cNvSpPr>
          <p:nvPr>
            <p:ph type="sldNum" sz="quarter" idx="10"/>
          </p:nvPr>
        </p:nvSpPr>
        <p:spPr/>
        <p:txBody>
          <a:bodyPr/>
          <a:lstStyle/>
          <a:p>
            <a:fld id="{8945A39B-6308-40B9-A5AD-EF2DC67AE9B5}" type="slidenum">
              <a:rPr lang="nb-NO">
                <a:solidFill>
                  <a:prstClr val="black"/>
                </a:solidFill>
              </a:rPr>
              <a:pPr/>
              <a:t>8</a:t>
            </a:fld>
            <a:endParaRPr lang="nb-NO">
              <a:solidFill>
                <a:prstClr val="black"/>
              </a:solidFill>
            </a:endParaRPr>
          </a:p>
        </p:txBody>
      </p:sp>
    </p:spTree>
    <p:extLst>
      <p:ext uri="{BB962C8B-B14F-4D97-AF65-F5344CB8AC3E}">
        <p14:creationId xmlns:p14="http://schemas.microsoft.com/office/powerpoint/2010/main" val="355069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dirty="0"/>
              <a:t>Startet med folkestyret da vi laget planstrategien</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indent="0" algn="l" defTabSz="914400" rtl="0" eaLnBrk="0" fontAlgn="base" latinLnBrk="0" hangingPunct="0">
              <a:lnSpc>
                <a:spcPct val="100000"/>
              </a:lnSpc>
              <a:spcBef>
                <a:spcPct val="30000"/>
              </a:spcBef>
              <a:spcAft>
                <a:spcPct val="0"/>
              </a:spcAft>
              <a:buClrTx/>
              <a:buSzTx/>
              <a:buFontTx/>
              <a:buNone/>
              <a:tabLst/>
              <a:defRPr/>
            </a:pPr>
            <a:r>
              <a:rPr lang="nb-NO" dirty="0"/>
              <a:t>Planstrategien som ble laget i 2012 definerer sosial ulikhet som en av kommunenes største utfordringer</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indent="0" algn="l" defTabSz="914400" rtl="0" eaLnBrk="0" fontAlgn="base" latinLnBrk="0" hangingPunct="0">
              <a:lnSpc>
                <a:spcPct val="100000"/>
              </a:lnSpc>
              <a:spcBef>
                <a:spcPct val="30000"/>
              </a:spcBef>
              <a:spcAft>
                <a:spcPct val="0"/>
              </a:spcAft>
              <a:buClrTx/>
              <a:buSzTx/>
              <a:buFontTx/>
              <a:buNone/>
              <a:tabLst/>
              <a:defRPr/>
            </a:pPr>
            <a:r>
              <a:rPr lang="nb-NO" dirty="0"/>
              <a:t>Bred prosess og deltakelse fra alle sektorer – sosial ulikhet og folkehelse ble erkjent som felles utfordringer som angår oss alle (og «eies» av alle!).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indent="0" algn="l" defTabSz="914400" rtl="0" eaLnBrk="0" fontAlgn="base" latinLnBrk="0" hangingPunct="0">
              <a:lnSpc>
                <a:spcPct val="100000"/>
              </a:lnSpc>
              <a:spcBef>
                <a:spcPct val="30000"/>
              </a:spcBef>
              <a:spcAft>
                <a:spcPct val="0"/>
              </a:spcAft>
              <a:buClrTx/>
              <a:buSzTx/>
              <a:buFontTx/>
              <a:buNone/>
              <a:tabLst/>
              <a:defRPr/>
            </a:pPr>
            <a:r>
              <a:rPr lang="nb-NO" dirty="0"/>
              <a:t>Kommunene erkjenner samtidig at vi ikke er godt nok rustet til å takle dette komplekse samfunnsproblemet.</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p>
          <a:p>
            <a:r>
              <a:rPr lang="nb-NO" dirty="0"/>
              <a:t>Samfunnsanalysen – arbeidet med felles langsiktige utfordringer og </a:t>
            </a:r>
            <a:r>
              <a:rPr lang="nb-NO" dirty="0" err="1"/>
              <a:t>målbilde</a:t>
            </a:r>
            <a:r>
              <a:rPr lang="nb-NO" dirty="0"/>
              <a:t>. – hentet inn kunnskap fra mange planprosesser.</a:t>
            </a:r>
          </a:p>
          <a:p>
            <a:endParaRPr lang="nb-NO" dirty="0"/>
          </a:p>
          <a:p>
            <a:r>
              <a:rPr lang="nb-NO" dirty="0"/>
              <a:t>Planstrategien</a:t>
            </a:r>
            <a:r>
              <a:rPr lang="nb-NO" baseline="0" dirty="0"/>
              <a:t> – langsiktig </a:t>
            </a:r>
            <a:r>
              <a:rPr lang="nb-NO" baseline="0" dirty="0" err="1"/>
              <a:t>målbilde</a:t>
            </a:r>
            <a:r>
              <a:rPr lang="nb-NO" baseline="0" dirty="0"/>
              <a:t> – hvor skal vi hen – ut fra de strategiske retningene beskrives planbehovet. Prosessen – lage </a:t>
            </a:r>
            <a:r>
              <a:rPr lang="nb-NO" baseline="0" dirty="0" err="1"/>
              <a:t>målbilde</a:t>
            </a:r>
            <a:r>
              <a:rPr lang="nb-NO" baseline="0" dirty="0"/>
              <a:t> – spille opp til samfunnsdelen – </a:t>
            </a:r>
            <a:r>
              <a:rPr lang="nb-NO" baseline="0" dirty="0" err="1"/>
              <a:t>samfunndelen</a:t>
            </a:r>
            <a:r>
              <a:rPr lang="nb-NO" baseline="0" dirty="0"/>
              <a:t> blir tydeliggjøringa av dette – </a:t>
            </a:r>
          </a:p>
          <a:p>
            <a:endParaRPr lang="nb-NO" baseline="0" dirty="0"/>
          </a:p>
          <a:p>
            <a:endParaRPr lang="nb-NO" baseline="0" dirty="0"/>
          </a:p>
          <a:p>
            <a:r>
              <a:rPr lang="nb-NO" baseline="0" dirty="0"/>
              <a:t>Vanskelig å se hvilket planbehov vi har dersom vi ikke ser målbildet –</a:t>
            </a:r>
          </a:p>
          <a:p>
            <a:endParaRPr lang="nb-NO" baseline="0" dirty="0"/>
          </a:p>
          <a:p>
            <a:r>
              <a:rPr lang="nb-NO" baseline="0" dirty="0"/>
              <a:t>Målbildet – fellesskapet på tvers av sektorer og politikk. </a:t>
            </a:r>
          </a:p>
          <a:p>
            <a:endParaRPr lang="nb-NO" baseline="0" dirty="0"/>
          </a:p>
          <a:p>
            <a:endParaRPr lang="nb-NO" baseline="0" dirty="0"/>
          </a:p>
          <a:p>
            <a:r>
              <a:rPr lang="nb-NO" baseline="0" dirty="0"/>
              <a:t>Virkelighetsforståelsen – arbeid med den – de </a:t>
            </a:r>
            <a:r>
              <a:rPr lang="nb-NO" baseline="0" dirty="0" err="1"/>
              <a:t>vikltigsdte</a:t>
            </a:r>
            <a:r>
              <a:rPr lang="nb-NO" baseline="0" dirty="0"/>
              <a:t> vi gjør. Utfordringer (</a:t>
            </a:r>
            <a:r>
              <a:rPr lang="nb-NO" baseline="0" dirty="0" err="1"/>
              <a:t>potenisaler</a:t>
            </a:r>
            <a:r>
              <a:rPr lang="nb-NO" baseline="0" dirty="0"/>
              <a:t> og trusler)og </a:t>
            </a:r>
            <a:r>
              <a:rPr lang="nb-NO" baseline="0" dirty="0" err="1"/>
              <a:t>målbiklde</a:t>
            </a:r>
            <a:r>
              <a:rPr lang="nb-NO" baseline="0" dirty="0"/>
              <a:t>. </a:t>
            </a:r>
          </a:p>
          <a:p>
            <a:endParaRPr lang="nb-NO" baseline="0" dirty="0"/>
          </a:p>
          <a:p>
            <a:r>
              <a:rPr lang="nb-NO" baseline="0" dirty="0"/>
              <a:t>Kunnskapen opp er kjempeviktig.</a:t>
            </a:r>
          </a:p>
          <a:p>
            <a:endParaRPr lang="nb-NO" baseline="0" dirty="0"/>
          </a:p>
          <a:p>
            <a:endParaRPr lang="nb-NO" baseline="0" dirty="0"/>
          </a:p>
          <a:p>
            <a:endParaRPr lang="nb-NO" baseline="0" dirty="0"/>
          </a:p>
          <a:p>
            <a:r>
              <a:rPr lang="nb-NO" baseline="0" dirty="0"/>
              <a:t>I første runde – planstrategien etabler på bakgrunn av kunnskapsgrunnlag + strategisk ledelse</a:t>
            </a:r>
          </a:p>
          <a:p>
            <a:endParaRPr lang="nb-NO" baseline="0" dirty="0"/>
          </a:p>
          <a:p>
            <a:r>
              <a:rPr lang="nb-NO" baseline="0" dirty="0"/>
              <a:t>Nå: Tatt med kunnskap – systematisk – fra planprosessen.</a:t>
            </a:r>
          </a:p>
          <a:p>
            <a:endParaRPr lang="nb-NO" baseline="0" dirty="0"/>
          </a:p>
          <a:p>
            <a:r>
              <a:rPr lang="nb-NO" baseline="0" dirty="0"/>
              <a:t>Forstå hvilket redskap planstrategien er –krever modning</a:t>
            </a:r>
          </a:p>
          <a:p>
            <a:r>
              <a:rPr lang="nb-NO" baseline="0" dirty="0"/>
              <a:t>Fra fragmenterte enkeltsaker til helhetlig, strategisk folkestyre</a:t>
            </a:r>
          </a:p>
          <a:p>
            <a:endParaRPr lang="nb-NO" baseline="0" dirty="0"/>
          </a:p>
          <a:p>
            <a:r>
              <a:rPr lang="nb-NO" baseline="0" dirty="0" err="1"/>
              <a:t>Kingdonmodellen</a:t>
            </a:r>
            <a:r>
              <a:rPr lang="nb-NO" baseline="0" dirty="0"/>
              <a:t>.</a:t>
            </a:r>
          </a:p>
          <a:p>
            <a:endParaRPr lang="nb-NO" baseline="0" dirty="0"/>
          </a:p>
          <a:p>
            <a:endParaRPr lang="nb-NO" baseline="0" dirty="0"/>
          </a:p>
          <a:p>
            <a:r>
              <a:rPr lang="nb-NO" baseline="0" dirty="0"/>
              <a:t>Folkestyret – dette er deres verktøy for å styre samfunnet.</a:t>
            </a:r>
          </a:p>
          <a:p>
            <a:endParaRPr lang="nb-NO" baseline="0" dirty="0"/>
          </a:p>
        </p:txBody>
      </p:sp>
      <p:sp>
        <p:nvSpPr>
          <p:cNvPr id="4" name="Plassholder for lysbildenummer 3"/>
          <p:cNvSpPr>
            <a:spLocks noGrp="1"/>
          </p:cNvSpPr>
          <p:nvPr>
            <p:ph type="sldNum" sz="quarter" idx="10"/>
          </p:nvPr>
        </p:nvSpPr>
        <p:spPr/>
        <p:txBody>
          <a:bodyPr/>
          <a:lstStyle/>
          <a:p>
            <a:pPr>
              <a:defRPr/>
            </a:pPr>
            <a:fld id="{20C83068-AC48-4DF7-948C-15673DDF8A91}" type="slidenum">
              <a:rPr lang="nb-NO" altLang="nb-NO">
                <a:solidFill>
                  <a:prstClr val="black"/>
                </a:solidFill>
              </a:rPr>
              <a:pPr>
                <a:defRPr/>
              </a:pPr>
              <a:t>9</a:t>
            </a:fld>
            <a:endParaRPr lang="nb-NO" altLang="nb-NO">
              <a:solidFill>
                <a:prstClr val="black"/>
              </a:solidFill>
            </a:endParaRPr>
          </a:p>
        </p:txBody>
      </p:sp>
    </p:spTree>
    <p:extLst>
      <p:ext uri="{BB962C8B-B14F-4D97-AF65-F5344CB8AC3E}">
        <p14:creationId xmlns:p14="http://schemas.microsoft.com/office/powerpoint/2010/main" val="212975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A71AB7A4-0201-6A4A-87D2-44F01284A065}" type="datetimeFigureOut">
              <a:rPr lang="nb-NO" smtClean="0"/>
              <a:t>30.05.16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93323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71AB7A4-0201-6A4A-87D2-44F01284A065}" type="datetimeFigureOut">
              <a:rPr lang="nb-NO" smtClean="0"/>
              <a:t>30.05.16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2007704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71AB7A4-0201-6A4A-87D2-44F01284A065}" type="datetimeFigureOut">
              <a:rPr lang="nb-NO" smtClean="0"/>
              <a:t>30.05.16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221204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71AB7A4-0201-6A4A-87D2-44F01284A065}" type="datetimeFigureOut">
              <a:rPr lang="nb-NO" smtClean="0"/>
              <a:t>30.05.16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403894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A71AB7A4-0201-6A4A-87D2-44F01284A065}" type="datetimeFigureOut">
              <a:rPr lang="nb-NO" smtClean="0"/>
              <a:t>30.05.16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636143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A71AB7A4-0201-6A4A-87D2-44F01284A065}" type="datetimeFigureOut">
              <a:rPr lang="nb-NO" smtClean="0"/>
              <a:t>30.05.16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202682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A71AB7A4-0201-6A4A-87D2-44F01284A065}" type="datetimeFigureOut">
              <a:rPr lang="nb-NO" smtClean="0"/>
              <a:t>30.05.16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167910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A71AB7A4-0201-6A4A-87D2-44F01284A065}" type="datetimeFigureOut">
              <a:rPr lang="nb-NO" smtClean="0"/>
              <a:t>30.05.16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137927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71AB7A4-0201-6A4A-87D2-44F01284A065}" type="datetimeFigureOut">
              <a:rPr lang="nb-NO" smtClean="0"/>
              <a:t>30.05.16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187446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71AB7A4-0201-6A4A-87D2-44F01284A065}" type="datetimeFigureOut">
              <a:rPr lang="nb-NO" smtClean="0"/>
              <a:t>30.05.16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395041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71AB7A4-0201-6A4A-87D2-44F01284A065}" type="datetimeFigureOut">
              <a:rPr lang="nb-NO" smtClean="0"/>
              <a:t>30.05.16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4D1A17C-BD51-E54C-BD4A-F9A1D0637A46}" type="slidenum">
              <a:rPr lang="nb-NO" smtClean="0"/>
              <a:t>‹#›</a:t>
            </a:fld>
            <a:endParaRPr lang="nb-NO"/>
          </a:p>
        </p:txBody>
      </p:sp>
    </p:spTree>
    <p:extLst>
      <p:ext uri="{BB962C8B-B14F-4D97-AF65-F5344CB8AC3E}">
        <p14:creationId xmlns:p14="http://schemas.microsoft.com/office/powerpoint/2010/main" val="22256750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AB7A4-0201-6A4A-87D2-44F01284A065}" type="datetimeFigureOut">
              <a:rPr lang="nb-NO" smtClean="0"/>
              <a:t>30.05.16</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1A17C-BD51-E54C-BD4A-F9A1D0637A46}" type="slidenum">
              <a:rPr lang="nb-NO" smtClean="0"/>
              <a:t>‹#›</a:t>
            </a:fld>
            <a:endParaRPr lang="nb-NO"/>
          </a:p>
        </p:txBody>
      </p:sp>
    </p:spTree>
    <p:extLst>
      <p:ext uri="{BB962C8B-B14F-4D97-AF65-F5344CB8AC3E}">
        <p14:creationId xmlns:p14="http://schemas.microsoft.com/office/powerpoint/2010/main" val="3716614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1" Type="http://schemas.openxmlformats.org/officeDocument/2006/relationships/image" Target="../media/image39.emf"/><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35.png"/><Relationship Id="rId8" Type="http://schemas.openxmlformats.org/officeDocument/2006/relationships/image" Target="../media/image36.emf"/><Relationship Id="rId9" Type="http://schemas.openxmlformats.org/officeDocument/2006/relationships/image" Target="../media/image37.png"/><Relationship Id="rId10"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hyperlink" Target="mailto:dihe@innherred-samkommune.no" TargetMode="External"/><Relationship Id="rId4"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kommunetorget.no/Temaomrader/Folkehelse/Hva-er-folkehelse/Kommunal-planstrategi-/Folkehelse-og-plan/" TargetMode="Externa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Undertittel 13"/>
          <p:cNvSpPr>
            <a:spLocks noGrp="1"/>
          </p:cNvSpPr>
          <p:nvPr>
            <p:ph type="subTitle" idx="1"/>
          </p:nvPr>
        </p:nvSpPr>
        <p:spPr>
          <a:xfrm>
            <a:off x="1492680" y="6167461"/>
            <a:ext cx="6065044" cy="498475"/>
          </a:xfrm>
        </p:spPr>
        <p:txBody>
          <a:bodyPr>
            <a:normAutofit fontScale="47500" lnSpcReduction="20000"/>
          </a:bodyPr>
          <a:lstStyle/>
          <a:p>
            <a:pPr algn="ctr"/>
            <a:r>
              <a:rPr lang="nb-NO" altLang="nb-NO" sz="1800" dirty="0"/>
              <a:t>Dina von Heimburg </a:t>
            </a:r>
          </a:p>
          <a:p>
            <a:pPr algn="ctr"/>
            <a:r>
              <a:rPr lang="nb-NO" altLang="nb-NO" sz="1800" dirty="0"/>
              <a:t>Folkehelsekoordinator i Innherred samkommune</a:t>
            </a:r>
          </a:p>
          <a:p>
            <a:pPr algn="ctr"/>
            <a:r>
              <a:rPr lang="nb-NO" altLang="nb-NO" sz="1800" dirty="0"/>
              <a:t>28.04.2016</a:t>
            </a:r>
          </a:p>
        </p:txBody>
      </p:sp>
      <p:sp>
        <p:nvSpPr>
          <p:cNvPr id="235525" name="Rectangle 17"/>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tx1"/>
              </a:buClr>
              <a:buSzPct val="75000"/>
              <a:buFont typeface="Wingdings" panose="05000000000000000000" pitchFamily="2" charset="2"/>
              <a:buChar char="l"/>
              <a:defRPr sz="2400">
                <a:solidFill>
                  <a:schemeClr val="tx1"/>
                </a:solidFill>
                <a:latin typeface="Verdana" panose="020B0604030504040204" pitchFamily="34" charset="0"/>
                <a:ea typeface="MS PGothic" panose="020B0600070205080204" pitchFamily="34" charset="-128"/>
              </a:defRPr>
            </a:lvl1pPr>
            <a:lvl2pPr marL="742950" indent="-285750" defTabSz="457200">
              <a:spcBef>
                <a:spcPct val="20000"/>
              </a:spcBef>
              <a:buClr>
                <a:schemeClr val="tx1"/>
              </a:buClr>
              <a:buSzPct val="75000"/>
              <a:buChar char="–"/>
              <a:defRPr sz="2000">
                <a:solidFill>
                  <a:schemeClr val="tx1"/>
                </a:solidFill>
                <a:latin typeface="Verdana" panose="020B0604030504040204" pitchFamily="34" charset="0"/>
                <a:ea typeface="MS PGothic" panose="020B0600070205080204" pitchFamily="34" charset="-128"/>
              </a:defRPr>
            </a:lvl2pPr>
            <a:lvl3pPr marL="1143000" indent="-228600" defTabSz="457200">
              <a:spcBef>
                <a:spcPct val="20000"/>
              </a:spcBef>
              <a:buClr>
                <a:schemeClr val="tx1"/>
              </a:buClr>
              <a:buSzPct val="75000"/>
              <a:buFont typeface="Wingdings" panose="05000000000000000000" pitchFamily="2" charset="2"/>
              <a:buChar char="l"/>
              <a:defRPr>
                <a:solidFill>
                  <a:schemeClr val="tx1"/>
                </a:solidFill>
                <a:latin typeface="Verdana" panose="020B0604030504040204" pitchFamily="34" charset="0"/>
                <a:ea typeface="MS PGothic" panose="020B0600070205080204" pitchFamily="34" charset="-128"/>
              </a:defRPr>
            </a:lvl3pPr>
            <a:lvl4pPr marL="1600200" indent="-228600" defTabSz="457200">
              <a:spcBef>
                <a:spcPct val="20000"/>
              </a:spcBef>
              <a:buClr>
                <a:schemeClr val="tx1"/>
              </a:buClr>
              <a:buSzPct val="80000"/>
              <a:buChar char="–"/>
              <a:defRPr sz="1600">
                <a:solidFill>
                  <a:schemeClr val="tx1"/>
                </a:solidFill>
                <a:latin typeface="Verdana" panose="020B0604030504040204" pitchFamily="34" charset="0"/>
                <a:ea typeface="MS PGothic" panose="020B0600070205080204" pitchFamily="34" charset="-128"/>
              </a:defRPr>
            </a:lvl4pPr>
            <a:lvl5pPr marL="2057400" indent="-228600" defTabSz="457200">
              <a:spcBef>
                <a:spcPct val="20000"/>
              </a:spcBef>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9pPr>
          </a:lstStyle>
          <a:p>
            <a:pPr>
              <a:spcBef>
                <a:spcPct val="0"/>
              </a:spcBef>
              <a:buClrTx/>
              <a:buSzTx/>
              <a:buFontTx/>
              <a:buNone/>
            </a:pPr>
            <a:fld id="{DF78C841-0E83-43B3-AEFC-2824E14B2932}" type="slidenum">
              <a:rPr lang="nb-NO" altLang="nb-NO" sz="1600">
                <a:solidFill>
                  <a:srgbClr val="003366"/>
                </a:solidFill>
                <a:latin typeface="Arial" panose="020B0604020202020204" pitchFamily="34" charset="0"/>
              </a:rPr>
              <a:pPr>
                <a:spcBef>
                  <a:spcPct val="0"/>
                </a:spcBef>
                <a:buClrTx/>
                <a:buSzTx/>
                <a:buFontTx/>
                <a:buNone/>
              </a:pPr>
              <a:t>1</a:t>
            </a:fld>
            <a:endParaRPr lang="nb-NO" altLang="nb-NO" sz="1600">
              <a:solidFill>
                <a:srgbClr val="003366"/>
              </a:solidFill>
              <a:latin typeface="Arial" panose="020B0604020202020204" pitchFamily="34" charset="0"/>
            </a:endParaRPr>
          </a:p>
        </p:txBody>
      </p:sp>
      <p:pic>
        <p:nvPicPr>
          <p:cNvPr id="235526" name="Picture 2" descr="http://www.innherred-samkommune.no/images/logo_gronn_livs_vekst_80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456" y="322263"/>
            <a:ext cx="111918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sz="quarter"/>
          </p:nvPr>
        </p:nvSpPr>
        <p:spPr>
          <a:xfrm>
            <a:off x="1364456" y="4627609"/>
            <a:ext cx="5829300" cy="1143000"/>
          </a:xfrm>
        </p:spPr>
        <p:txBody>
          <a:bodyPr/>
          <a:lstStyle/>
          <a:p>
            <a:r>
              <a:rPr lang="nb-NO" dirty="0"/>
              <a:t>Planstrategi - Æ          </a:t>
            </a:r>
            <a:r>
              <a:rPr lang="nb-NO" dirty="0" err="1"/>
              <a:t>Dæ</a:t>
            </a:r>
            <a:endParaRPr lang="nb-NO" dirty="0"/>
          </a:p>
        </p:txBody>
      </p:sp>
      <p:pic>
        <p:nvPicPr>
          <p:cNvPr id="8" name="Plassholder for innhold 3"/>
          <p:cNvPicPr>
            <a:picLocks noChangeAspect="1"/>
          </p:cNvPicPr>
          <p:nvPr/>
        </p:nvPicPr>
        <p:blipFill>
          <a:blip r:embed="rId4"/>
          <a:stretch>
            <a:fillRect/>
          </a:stretch>
        </p:blipFill>
        <p:spPr>
          <a:xfrm>
            <a:off x="3152764" y="1109575"/>
            <a:ext cx="2702024" cy="3280755"/>
          </a:xfrm>
          <a:prstGeom prst="rect">
            <a:avLst/>
          </a:prstGeom>
        </p:spPr>
      </p:pic>
      <p:pic>
        <p:nvPicPr>
          <p:cNvPr id="9" name="Bilde 8"/>
          <p:cNvPicPr>
            <a:picLocks noChangeAspect="1"/>
          </p:cNvPicPr>
          <p:nvPr/>
        </p:nvPicPr>
        <p:blipFill rotWithShape="1">
          <a:blip r:embed="rId5"/>
          <a:srcRect t="39733" b="-11023"/>
          <a:stretch/>
        </p:blipFill>
        <p:spPr>
          <a:xfrm>
            <a:off x="3734060" y="1918355"/>
            <a:ext cx="1582284" cy="2048335"/>
          </a:xfrm>
          <a:prstGeom prst="rect">
            <a:avLst/>
          </a:prstGeom>
        </p:spPr>
      </p:pic>
      <p:sp>
        <p:nvSpPr>
          <p:cNvPr id="3" name="Hjerte 2"/>
          <p:cNvSpPr/>
          <p:nvPr/>
        </p:nvSpPr>
        <p:spPr bwMode="auto">
          <a:xfrm>
            <a:off x="5030608" y="5024461"/>
            <a:ext cx="378042" cy="425479"/>
          </a:xfrm>
          <a:prstGeom prst="heart">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nb-NO" sz="2400">
              <a:solidFill>
                <a:srgbClr val="003366"/>
              </a:solidFill>
              <a:latin typeface="Times New Roman" pitchFamily="18" charset="0"/>
              <a:cs typeface="Arial" panose="020B0604020202020204" pitchFamily="34" charset="0"/>
            </a:endParaRPr>
          </a:p>
        </p:txBody>
      </p:sp>
    </p:spTree>
    <p:extLst>
      <p:ext uri="{BB962C8B-B14F-4D97-AF65-F5344CB8AC3E}">
        <p14:creationId xmlns:p14="http://schemas.microsoft.com/office/powerpoint/2010/main" val="377751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1"/>
          </p:nvPr>
        </p:nvPicPr>
        <p:blipFill>
          <a:blip r:embed="rId3"/>
          <a:stretch>
            <a:fillRect/>
          </a:stretch>
        </p:blipFill>
        <p:spPr>
          <a:xfrm>
            <a:off x="1902669" y="0"/>
            <a:ext cx="5372288" cy="6858000"/>
          </a:xfrm>
          <a:prstGeom prst="rect">
            <a:avLst/>
          </a:prstGeom>
        </p:spPr>
      </p:pic>
      <p:sp>
        <p:nvSpPr>
          <p:cNvPr id="4" name="Plassholder for lysbildenummer 3"/>
          <p:cNvSpPr>
            <a:spLocks noGrp="1"/>
          </p:cNvSpPr>
          <p:nvPr>
            <p:ph type="sldNum" sz="quarter" idx="12"/>
          </p:nvPr>
        </p:nvSpPr>
        <p:spPr/>
        <p:txBody>
          <a:bodyPr/>
          <a:lstStyle/>
          <a:p>
            <a:pPr>
              <a:defRPr/>
            </a:pPr>
            <a:fld id="{A897765C-3F61-46AA-8B20-83C6D7298CE9}" type="slidenum">
              <a:rPr lang="nb-NO" altLang="nb-NO">
                <a:solidFill>
                  <a:prstClr val="black">
                    <a:tint val="75000"/>
                  </a:prstClr>
                </a:solidFill>
              </a:rPr>
              <a:pPr>
                <a:defRPr/>
              </a:pPr>
              <a:t>10</a:t>
            </a:fld>
            <a:endParaRPr lang="nb-NO" altLang="nb-NO">
              <a:solidFill>
                <a:prstClr val="black">
                  <a:tint val="75000"/>
                </a:prstClr>
              </a:solidFill>
            </a:endParaRPr>
          </a:p>
        </p:txBody>
      </p:sp>
      <p:pic>
        <p:nvPicPr>
          <p:cNvPr id="2" name="Bilde 1"/>
          <p:cNvPicPr>
            <a:picLocks noChangeAspect="1"/>
          </p:cNvPicPr>
          <p:nvPr/>
        </p:nvPicPr>
        <p:blipFill rotWithShape="1">
          <a:blip r:embed="rId4"/>
          <a:srcRect l="6746" t="17581" r="3812" b="25280"/>
          <a:stretch/>
        </p:blipFill>
        <p:spPr>
          <a:xfrm>
            <a:off x="4193959" y="548682"/>
            <a:ext cx="814439" cy="336117"/>
          </a:xfrm>
          <a:prstGeom prst="rect">
            <a:avLst/>
          </a:prstGeom>
        </p:spPr>
      </p:pic>
    </p:spTree>
    <p:extLst>
      <p:ext uri="{BB962C8B-B14F-4D97-AF65-F5344CB8AC3E}">
        <p14:creationId xmlns:p14="http://schemas.microsoft.com/office/powerpoint/2010/main" val="977347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2681791" y="980728"/>
            <a:ext cx="3966409" cy="4815952"/>
          </a:xfrm>
          <a:prstGeom prst="rect">
            <a:avLst/>
          </a:prstGeom>
        </p:spPr>
      </p:pic>
      <p:pic>
        <p:nvPicPr>
          <p:cNvPr id="7" name="Bilde 6"/>
          <p:cNvPicPr>
            <a:picLocks noChangeAspect="1"/>
          </p:cNvPicPr>
          <p:nvPr/>
        </p:nvPicPr>
        <p:blipFill rotWithShape="1">
          <a:blip r:embed="rId4"/>
          <a:srcRect t="39733" b="-11023"/>
          <a:stretch/>
        </p:blipFill>
        <p:spPr>
          <a:xfrm>
            <a:off x="3545886" y="2132856"/>
            <a:ext cx="2295480" cy="2971598"/>
          </a:xfrm>
          <a:prstGeom prst="rect">
            <a:avLst/>
          </a:prstGeom>
        </p:spPr>
      </p:pic>
    </p:spTree>
    <p:extLst>
      <p:ext uri="{BB962C8B-B14F-4D97-AF65-F5344CB8AC3E}">
        <p14:creationId xmlns:p14="http://schemas.microsoft.com/office/powerpoint/2010/main" val="2852365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Plassholder for innhold 4"/>
          <p:cNvSpPr>
            <a:spLocks noGrp="1"/>
          </p:cNvSpPr>
          <p:nvPr>
            <p:ph idx="1"/>
          </p:nvPr>
        </p:nvSpPr>
        <p:spPr>
          <a:xfrm>
            <a:off x="2232557" y="548682"/>
            <a:ext cx="4629150" cy="3567113"/>
          </a:xfrm>
        </p:spPr>
        <p:txBody>
          <a:bodyPr rtlCol="0">
            <a:normAutofit fontScale="92500"/>
          </a:bodyPr>
          <a:lstStyle/>
          <a:p>
            <a:pPr marL="0" indent="0" algn="ctr">
              <a:buNone/>
              <a:defRPr/>
            </a:pPr>
            <a:endParaRPr lang="nb-NO" dirty="0">
              <a:solidFill>
                <a:schemeClr val="tx1">
                  <a:lumMod val="65000"/>
                  <a:lumOff val="35000"/>
                </a:schemeClr>
              </a:solidFill>
            </a:endParaRPr>
          </a:p>
          <a:p>
            <a:pPr marL="0" indent="0" algn="ctr">
              <a:buNone/>
              <a:defRPr/>
            </a:pPr>
            <a:r>
              <a:rPr lang="nb-NO" sz="4800" dirty="0">
                <a:solidFill>
                  <a:schemeClr val="tx1">
                    <a:lumMod val="65000"/>
                    <a:lumOff val="35000"/>
                  </a:schemeClr>
                </a:solidFill>
              </a:rPr>
              <a:t>FRA FOREBYGGING TIL SAMFUNNSBYGGING!</a:t>
            </a:r>
          </a:p>
        </p:txBody>
      </p:sp>
      <p:pic>
        <p:nvPicPr>
          <p:cNvPr id="163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06" y="2780928"/>
            <a:ext cx="6871652" cy="383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205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28749" y="0"/>
            <a:ext cx="6172200" cy="1143000"/>
          </a:xfrm>
        </p:spPr>
        <p:txBody>
          <a:bodyPr>
            <a:normAutofit/>
          </a:bodyPr>
          <a:lstStyle/>
          <a:p>
            <a:r>
              <a:rPr lang="nb-NO" sz="2800" dirty="0"/>
              <a:t>Perspektiver </a:t>
            </a:r>
            <a:r>
              <a:rPr lang="nb-NO" sz="2800" dirty="0" smtClean="0"/>
              <a:t>på </a:t>
            </a:r>
            <a:r>
              <a:rPr lang="nb-NO" sz="2800" dirty="0"/>
              <a:t>kommunal planlegging og rapportering</a:t>
            </a:r>
          </a:p>
        </p:txBody>
      </p:sp>
      <p:sp>
        <p:nvSpPr>
          <p:cNvPr id="5" name="Plassholder for lysbildenummer 4"/>
          <p:cNvSpPr>
            <a:spLocks noGrp="1"/>
          </p:cNvSpPr>
          <p:nvPr>
            <p:ph type="sldNum" sz="quarter" idx="12"/>
          </p:nvPr>
        </p:nvSpPr>
        <p:spPr/>
        <p:txBody>
          <a:bodyPr/>
          <a:lstStyle/>
          <a:p>
            <a:pPr>
              <a:defRPr/>
            </a:pPr>
            <a:fld id="{179A0E7C-5C98-4964-B59D-30AB22144FDE}" type="slidenum">
              <a:rPr lang="nb-NO" altLang="nb-NO" smtClean="0">
                <a:solidFill>
                  <a:prstClr val="black">
                    <a:tint val="75000"/>
                  </a:prstClr>
                </a:solidFill>
              </a:rPr>
              <a:pPr>
                <a:defRPr/>
              </a:pPr>
              <a:t>13</a:t>
            </a:fld>
            <a:endParaRPr lang="nb-NO" altLang="nb-NO">
              <a:solidFill>
                <a:prstClr val="black">
                  <a:tint val="75000"/>
                </a:prstClr>
              </a:solidFill>
            </a:endParaRPr>
          </a:p>
        </p:txBody>
      </p:sp>
      <p:pic>
        <p:nvPicPr>
          <p:cNvPr id="3" name="Bilde 2"/>
          <p:cNvPicPr>
            <a:picLocks noChangeAspect="1"/>
          </p:cNvPicPr>
          <p:nvPr/>
        </p:nvPicPr>
        <p:blipFill>
          <a:blip r:embed="rId3"/>
          <a:stretch>
            <a:fillRect/>
          </a:stretch>
        </p:blipFill>
        <p:spPr>
          <a:xfrm>
            <a:off x="2303749" y="987912"/>
            <a:ext cx="4621112" cy="5834418"/>
          </a:xfrm>
          <a:prstGeom prst="rect">
            <a:avLst/>
          </a:prstGeom>
        </p:spPr>
      </p:pic>
      <p:sp>
        <p:nvSpPr>
          <p:cNvPr id="6" name="Hjerte 5"/>
          <p:cNvSpPr/>
          <p:nvPr/>
        </p:nvSpPr>
        <p:spPr bwMode="auto">
          <a:xfrm>
            <a:off x="4355976" y="3861048"/>
            <a:ext cx="526499" cy="650330"/>
          </a:xfrm>
          <a:prstGeom prst="heart">
            <a:avLst/>
          </a:prstGeom>
          <a:solidFill>
            <a:srgbClr val="FF0000"/>
          </a:solidFill>
          <a:ln w="9525" cap="flat" cmpd="sng" algn="ctr">
            <a:solidFill>
              <a:srgbClr val="003366"/>
            </a:solidFill>
            <a:prstDash val="solid"/>
            <a:miter lim="800000"/>
            <a:headEnd type="none" w="med" len="med"/>
            <a:tailEnd type="none" w="med" len="med"/>
          </a:ln>
          <a:effectLst/>
        </p:spPr>
        <p:txBody>
          <a:bodyPr wrap="none"/>
          <a:lstStyle/>
          <a:p>
            <a:pPr defTabSz="914400">
              <a:defRPr/>
            </a:pPr>
            <a:endParaRPr lang="nb-NO" sz="2400" kern="0">
              <a:solidFill>
                <a:srgbClr val="003366"/>
              </a:solidFill>
              <a:latin typeface="Times New Roman" pitchFamily="18" charset="0"/>
              <a:cs typeface="Arial" charset="0"/>
            </a:endParaRPr>
          </a:p>
        </p:txBody>
      </p:sp>
    </p:spTree>
    <p:extLst>
      <p:ext uri="{BB962C8B-B14F-4D97-AF65-F5344CB8AC3E}">
        <p14:creationId xmlns:p14="http://schemas.microsoft.com/office/powerpoint/2010/main" val="3981853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Plan- og styringssystemet = kommuneplanen </a:t>
            </a:r>
          </a:p>
        </p:txBody>
      </p:sp>
      <p:sp>
        <p:nvSpPr>
          <p:cNvPr id="5" name="Plassholder for lysbildenummer 4"/>
          <p:cNvSpPr>
            <a:spLocks noGrp="1"/>
          </p:cNvSpPr>
          <p:nvPr>
            <p:ph type="sldNum" sz="quarter" idx="10"/>
          </p:nvPr>
        </p:nvSpPr>
        <p:spPr/>
        <p:txBody>
          <a:bodyPr/>
          <a:lstStyle/>
          <a:p>
            <a:pPr>
              <a:defRPr/>
            </a:pPr>
            <a:fld id="{179A0E7C-5C98-4964-B59D-30AB22144FDE}" type="slidenum">
              <a:rPr lang="nb-NO" altLang="nb-NO">
                <a:solidFill>
                  <a:prstClr val="black">
                    <a:tint val="75000"/>
                  </a:prstClr>
                </a:solidFill>
              </a:rPr>
              <a:pPr>
                <a:defRPr/>
              </a:pPr>
              <a:t>14</a:t>
            </a:fld>
            <a:endParaRPr lang="nb-NO" altLang="nb-NO">
              <a:solidFill>
                <a:prstClr val="black">
                  <a:tint val="75000"/>
                </a:prstClr>
              </a:solidFill>
            </a:endParaRPr>
          </a:p>
        </p:txBody>
      </p:sp>
      <p:pic>
        <p:nvPicPr>
          <p:cNvPr id="344066" name="Bild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7" y="1335089"/>
            <a:ext cx="7972566"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429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0"/>
          </p:nvPr>
        </p:nvSpPr>
        <p:spPr/>
        <p:txBody>
          <a:bodyPr/>
          <a:lstStyle/>
          <a:p>
            <a:pPr>
              <a:defRPr/>
            </a:pPr>
            <a:fld id="{179A0E7C-5C98-4964-B59D-30AB22144FDE}" type="slidenum">
              <a:rPr lang="nb-NO" altLang="nb-NO">
                <a:solidFill>
                  <a:prstClr val="black">
                    <a:tint val="75000"/>
                  </a:prstClr>
                </a:solidFill>
              </a:rPr>
              <a:pPr>
                <a:defRPr/>
              </a:pPr>
              <a:t>15</a:t>
            </a:fld>
            <a:endParaRPr lang="nb-NO" altLang="nb-NO">
              <a:solidFill>
                <a:prstClr val="black">
                  <a:tint val="75000"/>
                </a:prstClr>
              </a:solidFill>
            </a:endParaRPr>
          </a:p>
        </p:txBody>
      </p:sp>
      <p:sp>
        <p:nvSpPr>
          <p:cNvPr id="2" name="Tittel 1"/>
          <p:cNvSpPr>
            <a:spLocks noGrp="1"/>
          </p:cNvSpPr>
          <p:nvPr>
            <p:ph type="title"/>
          </p:nvPr>
        </p:nvSpPr>
        <p:spPr>
          <a:xfrm>
            <a:off x="1428422" y="0"/>
            <a:ext cx="5019675" cy="838200"/>
          </a:xfrm>
        </p:spPr>
        <p:txBody>
          <a:bodyPr>
            <a:normAutofit fontScale="90000"/>
          </a:bodyPr>
          <a:lstStyle/>
          <a:p>
            <a:r>
              <a:rPr lang="nb-NO" dirty="0"/>
              <a:t>Kunnskapsgrunnlag og analyse</a:t>
            </a:r>
          </a:p>
        </p:txBody>
      </p:sp>
      <p:sp>
        <p:nvSpPr>
          <p:cNvPr id="3" name="Pil venstre 2"/>
          <p:cNvSpPr/>
          <p:nvPr/>
        </p:nvSpPr>
        <p:spPr bwMode="auto">
          <a:xfrm>
            <a:off x="6448097" y="2204864"/>
            <a:ext cx="918102" cy="504056"/>
          </a:xfrm>
          <a:prstGeom prst="lef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nb-NO" sz="2400">
              <a:solidFill>
                <a:srgbClr val="003366"/>
              </a:solidFill>
              <a:latin typeface="Times New Roman" pitchFamily="18" charset="0"/>
              <a:cs typeface="Arial" panose="020B0604020202020204" pitchFamily="34" charset="0"/>
            </a:endParaRPr>
          </a:p>
        </p:txBody>
      </p:sp>
      <p:pic>
        <p:nvPicPr>
          <p:cNvPr id="4" name="Bilde 3"/>
          <p:cNvPicPr>
            <a:picLocks noChangeAspect="1"/>
          </p:cNvPicPr>
          <p:nvPr/>
        </p:nvPicPr>
        <p:blipFill>
          <a:blip r:embed="rId2"/>
          <a:stretch>
            <a:fillRect/>
          </a:stretch>
        </p:blipFill>
        <p:spPr>
          <a:xfrm>
            <a:off x="1512958" y="838201"/>
            <a:ext cx="4850606" cy="6105525"/>
          </a:xfrm>
          <a:prstGeom prst="rect">
            <a:avLst/>
          </a:prstGeom>
        </p:spPr>
      </p:pic>
    </p:spTree>
    <p:extLst>
      <p:ext uri="{BB962C8B-B14F-4D97-AF65-F5344CB8AC3E}">
        <p14:creationId xmlns:p14="http://schemas.microsoft.com/office/powerpoint/2010/main" val="1606862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Bilde 1" descr="Folkehelseloven - 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605" y="1262528"/>
            <a:ext cx="4473178"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0783" y="2258360"/>
            <a:ext cx="1889429" cy="351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893" name="Rett pil 3"/>
          <p:cNvCxnSpPr>
            <a:cxnSpLocks noChangeShapeType="1"/>
          </p:cNvCxnSpPr>
          <p:nvPr/>
        </p:nvCxnSpPr>
        <p:spPr bwMode="auto">
          <a:xfrm flipH="1">
            <a:off x="2898317" y="2688102"/>
            <a:ext cx="971550" cy="0"/>
          </a:xfrm>
          <a:prstGeom prst="straightConnector1">
            <a:avLst/>
          </a:prstGeom>
          <a:ln w="76200">
            <a:headEnd/>
            <a:tailEnd type="arrow" w="med" len="med"/>
          </a:ln>
        </p:spPr>
        <p:style>
          <a:lnRef idx="3">
            <a:schemeClr val="accent6"/>
          </a:lnRef>
          <a:fillRef idx="0">
            <a:schemeClr val="accent6"/>
          </a:fillRef>
          <a:effectRef idx="2">
            <a:schemeClr val="accent6"/>
          </a:effectRef>
          <a:fontRef idx="minor">
            <a:schemeClr val="tx1"/>
          </a:fontRef>
        </p:style>
      </p:cxnSp>
      <p:cxnSp>
        <p:nvCxnSpPr>
          <p:cNvPr id="400390" name="Rett pil 6"/>
          <p:cNvCxnSpPr>
            <a:cxnSpLocks noChangeShapeType="1"/>
          </p:cNvCxnSpPr>
          <p:nvPr/>
        </p:nvCxnSpPr>
        <p:spPr bwMode="auto">
          <a:xfrm flipH="1">
            <a:off x="2519699" y="2688104"/>
            <a:ext cx="1350169" cy="1512887"/>
          </a:xfrm>
          <a:prstGeom prst="straightConnector1">
            <a:avLst/>
          </a:prstGeom>
          <a:ln w="76200">
            <a:headEnd/>
            <a:tailEnd type="arrow" w="med" len="med"/>
          </a:ln>
        </p:spPr>
        <p:style>
          <a:lnRef idx="3">
            <a:schemeClr val="accent6"/>
          </a:lnRef>
          <a:fillRef idx="0">
            <a:schemeClr val="accent6"/>
          </a:fillRef>
          <a:effectRef idx="2">
            <a:schemeClr val="accent6"/>
          </a:effectRef>
          <a:fontRef idx="minor">
            <a:schemeClr val="tx1"/>
          </a:fontRef>
        </p:style>
      </p:cxnSp>
      <p:cxnSp>
        <p:nvCxnSpPr>
          <p:cNvPr id="400391" name="Rett pil 8"/>
          <p:cNvCxnSpPr>
            <a:cxnSpLocks noChangeShapeType="1"/>
          </p:cNvCxnSpPr>
          <p:nvPr/>
        </p:nvCxnSpPr>
        <p:spPr bwMode="auto">
          <a:xfrm flipH="1">
            <a:off x="3244788" y="2688104"/>
            <a:ext cx="625079" cy="2447925"/>
          </a:xfrm>
          <a:prstGeom prst="straightConnector1">
            <a:avLst/>
          </a:prstGeom>
          <a:ln w="76200">
            <a:headEnd/>
            <a:tailEnd type="arrow" w="med" len="med"/>
          </a:ln>
        </p:spPr>
        <p:style>
          <a:lnRef idx="3">
            <a:schemeClr val="accent6"/>
          </a:lnRef>
          <a:fillRef idx="0">
            <a:schemeClr val="accent6"/>
          </a:fillRef>
          <a:effectRef idx="2">
            <a:schemeClr val="accent6"/>
          </a:effectRef>
          <a:fontRef idx="minor">
            <a:schemeClr val="tx1"/>
          </a:fontRef>
        </p:style>
      </p:cxnSp>
      <p:sp>
        <p:nvSpPr>
          <p:cNvPr id="2" name="Tittel 1"/>
          <p:cNvSpPr>
            <a:spLocks noGrp="1"/>
          </p:cNvSpPr>
          <p:nvPr>
            <p:ph type="title"/>
          </p:nvPr>
        </p:nvSpPr>
        <p:spPr>
          <a:xfrm>
            <a:off x="2033718" y="283236"/>
            <a:ext cx="6172200" cy="1143000"/>
          </a:xfrm>
        </p:spPr>
        <p:txBody>
          <a:bodyPr/>
          <a:lstStyle/>
          <a:p>
            <a:r>
              <a:rPr lang="nb-NO" dirty="0"/>
              <a:t>= Analyse!</a:t>
            </a:r>
          </a:p>
        </p:txBody>
      </p:sp>
      <p:cxnSp>
        <p:nvCxnSpPr>
          <p:cNvPr id="4" name="Rett pil 3"/>
          <p:cNvCxnSpPr/>
          <p:nvPr/>
        </p:nvCxnSpPr>
        <p:spPr>
          <a:xfrm>
            <a:off x="3869866" y="2688102"/>
            <a:ext cx="324185" cy="1296466"/>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10" name="Rett pil 9"/>
          <p:cNvCxnSpPr/>
          <p:nvPr/>
        </p:nvCxnSpPr>
        <p:spPr>
          <a:xfrm>
            <a:off x="2317282" y="854736"/>
            <a:ext cx="1755000" cy="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0300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bwMode="auto">
          <a:xfrm>
            <a:off x="-70338" y="-93679"/>
            <a:ext cx="9319847" cy="6951679"/>
          </a:xfrm>
          <a:prstGeom prst="rect">
            <a:avLst/>
          </a:prstGeom>
          <a:solidFill>
            <a:schemeClr val="tx1">
              <a:lumMod val="5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nb-NO" sz="2400">
              <a:solidFill>
                <a:srgbClr val="003366"/>
              </a:solidFill>
              <a:latin typeface="Times New Roman" pitchFamily="18" charset="0"/>
              <a:cs typeface="Arial" panose="020B060402020202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27" y="2461568"/>
            <a:ext cx="7447917" cy="409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lassholder for innhold 2"/>
          <p:cNvSpPr>
            <a:spLocks noGrp="1"/>
          </p:cNvSpPr>
          <p:nvPr>
            <p:ph idx="1"/>
          </p:nvPr>
        </p:nvSpPr>
        <p:spPr>
          <a:xfrm>
            <a:off x="1535511" y="794830"/>
            <a:ext cx="6108148" cy="3849291"/>
          </a:xfrm>
        </p:spPr>
        <p:txBody>
          <a:bodyPr/>
          <a:lstStyle/>
          <a:p>
            <a:pPr marL="0" indent="0" algn="ctr">
              <a:buNone/>
            </a:pPr>
            <a:r>
              <a:rPr lang="nb-NO" dirty="0">
                <a:solidFill>
                  <a:schemeClr val="bg1"/>
                </a:solidFill>
              </a:rPr>
              <a:t>«Hva kan vi få til sammen – hvis vi forener vårt engasjement og våre utviklingskrefter, kompetanser og ressurser?»</a:t>
            </a:r>
          </a:p>
          <a:p>
            <a:pPr marL="457200" lvl="1" indent="0">
              <a:buNone/>
            </a:pPr>
            <a:endParaRPr lang="nb-NO" dirty="0">
              <a:solidFill>
                <a:schemeClr val="bg1"/>
              </a:solidFill>
            </a:endParaRPr>
          </a:p>
          <a:p>
            <a:endParaRPr lang="nb-NO" dirty="0">
              <a:solidFill>
                <a:schemeClr val="bg1"/>
              </a:solidFill>
            </a:endParaRPr>
          </a:p>
          <a:p>
            <a:pPr marL="0" indent="0">
              <a:buNone/>
            </a:pPr>
            <a:endParaRPr lang="nb-NO" dirty="0">
              <a:solidFill>
                <a:schemeClr val="bg1"/>
              </a:solidFill>
            </a:endParaRPr>
          </a:p>
        </p:txBody>
      </p:sp>
    </p:spTree>
    <p:extLst>
      <p:ext uri="{BB962C8B-B14F-4D97-AF65-F5344CB8AC3E}">
        <p14:creationId xmlns:p14="http://schemas.microsoft.com/office/powerpoint/2010/main" val="2072679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p:cNvSpPr>
            <a:spLocks noGrp="1"/>
          </p:cNvSpPr>
          <p:nvPr>
            <p:ph type="title"/>
          </p:nvPr>
        </p:nvSpPr>
        <p:spPr>
          <a:xfrm>
            <a:off x="1232459" y="457200"/>
            <a:ext cx="6586538" cy="628650"/>
          </a:xfrm>
        </p:spPr>
        <p:txBody>
          <a:bodyPr>
            <a:normAutofit fontScale="90000"/>
          </a:bodyPr>
          <a:lstStyle/>
          <a:p>
            <a:r>
              <a:rPr lang="nb-NO" altLang="nb-NO" dirty="0">
                <a:solidFill>
                  <a:srgbClr val="002060"/>
                </a:solidFill>
                <a:latin typeface="Verdana" panose="020B0604030504040204" pitchFamily="34" charset="0"/>
                <a:ea typeface="Verdana" panose="020B0604030504040204" pitchFamily="34" charset="0"/>
                <a:cs typeface="Verdana" panose="020B0604030504040204" pitchFamily="34" charset="0"/>
              </a:rPr>
              <a:t>Den rasjonelle kommunen…?</a:t>
            </a:r>
          </a:p>
        </p:txBody>
      </p:sp>
      <p:sp>
        <p:nvSpPr>
          <p:cNvPr id="3" name="Plassholder for innhold 2"/>
          <p:cNvSpPr>
            <a:spLocks noGrp="1"/>
          </p:cNvSpPr>
          <p:nvPr>
            <p:ph idx="1"/>
          </p:nvPr>
        </p:nvSpPr>
        <p:spPr>
          <a:xfrm>
            <a:off x="1368191" y="1556792"/>
            <a:ext cx="6315075" cy="4647406"/>
          </a:xfrm>
        </p:spPr>
        <p:txBody>
          <a:bodyPr rtlCol="0">
            <a:normAutofit fontScale="92500" lnSpcReduction="10000"/>
          </a:bodyPr>
          <a:lstStyle/>
          <a:p>
            <a:pPr marL="0" indent="0">
              <a:buNone/>
              <a:defRPr/>
            </a:pPr>
            <a:r>
              <a:rPr lang="nb-NO" dirty="0">
                <a:solidFill>
                  <a:srgbClr val="002060"/>
                </a:solidFill>
              </a:rPr>
              <a:t>PBL, Kommuneloven og Folkehelseloven – premiss at kommuner er rasjonelle…??? </a:t>
            </a:r>
          </a:p>
          <a:p>
            <a:pPr marL="0" indent="0">
              <a:buNone/>
              <a:defRPr/>
            </a:pPr>
            <a:endParaRPr lang="nb-NO" dirty="0">
              <a:solidFill>
                <a:srgbClr val="002060"/>
              </a:solidFill>
            </a:endParaRPr>
          </a:p>
          <a:p>
            <a:pPr marL="0" indent="0">
              <a:buNone/>
              <a:defRPr/>
            </a:pPr>
            <a:r>
              <a:rPr lang="nb-NO" sz="1900" dirty="0">
                <a:solidFill>
                  <a:srgbClr val="002060"/>
                </a:solidFill>
              </a:rPr>
              <a:t>…Men i virkeligheten må vi forholde oss til…</a:t>
            </a:r>
          </a:p>
          <a:p>
            <a:pPr marL="0" indent="0">
              <a:buNone/>
              <a:defRPr/>
            </a:pPr>
            <a:endParaRPr lang="nb-NO" sz="1900" dirty="0">
              <a:solidFill>
                <a:srgbClr val="002060"/>
              </a:solidFill>
            </a:endParaRPr>
          </a:p>
          <a:p>
            <a:pPr marL="342900" lvl="1" indent="0">
              <a:buNone/>
              <a:defRPr/>
            </a:pPr>
            <a:r>
              <a:rPr lang="nb-NO" sz="1900" dirty="0">
                <a:solidFill>
                  <a:srgbClr val="002060"/>
                </a:solidFill>
              </a:rPr>
              <a:t>Makt</a:t>
            </a:r>
          </a:p>
          <a:p>
            <a:pPr marL="342900" lvl="1" indent="0">
              <a:buNone/>
              <a:defRPr/>
            </a:pPr>
            <a:r>
              <a:rPr lang="nb-NO" sz="1900" dirty="0">
                <a:solidFill>
                  <a:srgbClr val="002060"/>
                </a:solidFill>
              </a:rPr>
              <a:t>Interessekonflikter</a:t>
            </a:r>
          </a:p>
          <a:p>
            <a:pPr marL="342900" lvl="1" indent="0">
              <a:buNone/>
              <a:defRPr/>
            </a:pPr>
            <a:r>
              <a:rPr lang="nb-NO" sz="1900" dirty="0">
                <a:solidFill>
                  <a:srgbClr val="002060"/>
                </a:solidFill>
              </a:rPr>
              <a:t>Profesjonsproteksjonisme</a:t>
            </a:r>
          </a:p>
          <a:p>
            <a:pPr marL="342900" lvl="1" indent="0">
              <a:buNone/>
              <a:defRPr/>
            </a:pPr>
            <a:r>
              <a:rPr lang="nb-NO" sz="1900" dirty="0">
                <a:solidFill>
                  <a:srgbClr val="002060"/>
                </a:solidFill>
              </a:rPr>
              <a:t>Endringsfrykt</a:t>
            </a:r>
          </a:p>
          <a:p>
            <a:pPr marL="342900" lvl="1" indent="0">
              <a:buNone/>
              <a:defRPr/>
            </a:pPr>
            <a:r>
              <a:rPr lang="nb-NO" sz="1900" dirty="0">
                <a:solidFill>
                  <a:srgbClr val="002060"/>
                </a:solidFill>
              </a:rPr>
              <a:t>Mangler felles mål </a:t>
            </a:r>
          </a:p>
          <a:p>
            <a:pPr marL="342900" lvl="1" indent="0">
              <a:buNone/>
              <a:defRPr/>
            </a:pPr>
            <a:r>
              <a:rPr lang="nb-NO" sz="1900" dirty="0">
                <a:solidFill>
                  <a:srgbClr val="002060"/>
                </a:solidFill>
              </a:rPr>
              <a:t>Midler skygger for mål</a:t>
            </a:r>
          </a:p>
          <a:p>
            <a:pPr marL="342900" lvl="1" indent="0">
              <a:buNone/>
              <a:defRPr/>
            </a:pPr>
            <a:r>
              <a:rPr lang="nb-NO" sz="1900" dirty="0">
                <a:solidFill>
                  <a:srgbClr val="002060"/>
                </a:solidFill>
              </a:rPr>
              <a:t>Handling skygger for strategier</a:t>
            </a:r>
          </a:p>
          <a:p>
            <a:pPr>
              <a:defRPr/>
            </a:pPr>
            <a:endParaRPr lang="nb-NO" dirty="0">
              <a:solidFill>
                <a:schemeClr val="tx1">
                  <a:lumMod val="65000"/>
                  <a:lumOff val="35000"/>
                </a:schemeClr>
              </a:solidFill>
              <a:ea typeface="+mn-ea"/>
            </a:endParaRPr>
          </a:p>
        </p:txBody>
      </p:sp>
      <p:pic>
        <p:nvPicPr>
          <p:cNvPr id="2" name="Bilde 1"/>
          <p:cNvPicPr>
            <a:picLocks noChangeAspect="1"/>
          </p:cNvPicPr>
          <p:nvPr/>
        </p:nvPicPr>
        <p:blipFill>
          <a:blip r:embed="rId3"/>
          <a:stretch>
            <a:fillRect/>
          </a:stretch>
        </p:blipFill>
        <p:spPr>
          <a:xfrm>
            <a:off x="4581545" y="3284986"/>
            <a:ext cx="3079900" cy="2309925"/>
          </a:xfrm>
          <a:prstGeom prst="rect">
            <a:avLst/>
          </a:prstGeom>
        </p:spPr>
      </p:pic>
    </p:spTree>
    <p:extLst>
      <p:ext uri="{BB962C8B-B14F-4D97-AF65-F5344CB8AC3E}">
        <p14:creationId xmlns:p14="http://schemas.microsoft.com/office/powerpoint/2010/main" val="812758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a:stretch>
            <a:fillRect/>
          </a:stretch>
        </p:blipFill>
        <p:spPr>
          <a:xfrm>
            <a:off x="2489381" y="1628802"/>
            <a:ext cx="4165238" cy="3731911"/>
          </a:xfrm>
          <a:prstGeom prst="rect">
            <a:avLst/>
          </a:prstGeom>
        </p:spPr>
      </p:pic>
    </p:spTree>
    <p:extLst>
      <p:ext uri="{BB962C8B-B14F-4D97-AF65-F5344CB8AC3E}">
        <p14:creationId xmlns:p14="http://schemas.microsoft.com/office/powerpoint/2010/main" val="284117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tel 3"/>
          <p:cNvSpPr>
            <a:spLocks noGrp="1"/>
          </p:cNvSpPr>
          <p:nvPr>
            <p:ph type="title"/>
          </p:nvPr>
        </p:nvSpPr>
        <p:spPr>
          <a:xfrm>
            <a:off x="1276351" y="279400"/>
            <a:ext cx="5293519" cy="838200"/>
          </a:xfrm>
        </p:spPr>
        <p:txBody>
          <a:bodyPr>
            <a:normAutofit fontScale="90000"/>
          </a:bodyPr>
          <a:lstStyle/>
          <a:p>
            <a:r>
              <a:rPr lang="nb-NO" altLang="nb-NO"/>
              <a:t>Kommunene Verdal og Levanger</a:t>
            </a:r>
          </a:p>
        </p:txBody>
      </p:sp>
      <p:pic>
        <p:nvPicPr>
          <p:cNvPr id="237571"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01391" y="1341438"/>
            <a:ext cx="2514600" cy="4946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ssholder for innhold 4"/>
          <p:cNvSpPr>
            <a:spLocks noGrp="1"/>
          </p:cNvSpPr>
          <p:nvPr>
            <p:ph sz="half" idx="2"/>
          </p:nvPr>
        </p:nvSpPr>
        <p:spPr>
          <a:xfrm>
            <a:off x="4360070" y="1525590"/>
            <a:ext cx="3640931" cy="4154487"/>
          </a:xfrm>
        </p:spPr>
        <p:txBody>
          <a:bodyPr/>
          <a:lstStyle/>
          <a:p>
            <a:pPr>
              <a:defRPr/>
            </a:pPr>
            <a:r>
              <a:rPr lang="nb-NO" sz="2000" dirty="0"/>
              <a:t>Levanger: ca. 20.000 innbyggere</a:t>
            </a:r>
          </a:p>
          <a:p>
            <a:pPr marL="0" indent="0">
              <a:buNone/>
              <a:defRPr/>
            </a:pPr>
            <a:endParaRPr lang="nb-NO" sz="2000" dirty="0"/>
          </a:p>
          <a:p>
            <a:pPr>
              <a:defRPr/>
            </a:pPr>
            <a:r>
              <a:rPr lang="nb-NO" sz="2000" dirty="0"/>
              <a:t>Verdal: ca. 15.000 innbyggere</a:t>
            </a:r>
          </a:p>
          <a:p>
            <a:pPr>
              <a:defRPr/>
            </a:pPr>
            <a:endParaRPr lang="nb-NO" sz="2000" dirty="0"/>
          </a:p>
          <a:p>
            <a:pPr>
              <a:defRPr/>
            </a:pPr>
            <a:r>
              <a:rPr lang="nb-NO" sz="2000" dirty="0"/>
              <a:t>Samarbeid gjennom Innherred samkommune siden 2004</a:t>
            </a:r>
          </a:p>
          <a:p>
            <a:pPr>
              <a:defRPr/>
            </a:pPr>
            <a:endParaRPr lang="nb-NO" dirty="0"/>
          </a:p>
        </p:txBody>
      </p:sp>
      <p:pic>
        <p:nvPicPr>
          <p:cNvPr id="2375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363" y="4005265"/>
            <a:ext cx="3458766"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062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97832" y="404664"/>
            <a:ext cx="4493415" cy="628650"/>
          </a:xfrm>
        </p:spPr>
        <p:txBody>
          <a:bodyPr>
            <a:normAutofit fontScale="90000"/>
          </a:bodyPr>
          <a:lstStyle/>
          <a:p>
            <a:r>
              <a:rPr lang="nb-NO" dirty="0" err="1"/>
              <a:t>Ungdata</a:t>
            </a:r>
            <a:r>
              <a:rPr lang="nb-NO" dirty="0"/>
              <a:t> 2015: Ensomhet i Levanger</a:t>
            </a:r>
          </a:p>
        </p:txBody>
      </p:sp>
      <p:graphicFrame>
        <p:nvGraphicFramePr>
          <p:cNvPr id="7" name="Plassholder for innhold 6"/>
          <p:cNvGraphicFramePr>
            <a:graphicFrameLocks noGrp="1"/>
          </p:cNvGraphicFramePr>
          <p:nvPr>
            <p:ph idx="1"/>
            <p:extLst/>
          </p:nvPr>
        </p:nvGraphicFramePr>
        <p:xfrm>
          <a:off x="1697832" y="1556792"/>
          <a:ext cx="5736486" cy="5162708"/>
        </p:xfrm>
        <a:graphic>
          <a:graphicData uri="http://schemas.openxmlformats.org/drawingml/2006/chart">
            <c:chart xmlns:c="http://schemas.openxmlformats.org/drawingml/2006/chart" xmlns:r="http://schemas.openxmlformats.org/officeDocument/2006/relationships" r:id="rId3"/>
          </a:graphicData>
        </a:graphic>
      </p:graphicFrame>
      <p:sp>
        <p:nvSpPr>
          <p:cNvPr id="4" name="Plassholder for lysbildenummer 3"/>
          <p:cNvSpPr>
            <a:spLocks noGrp="1"/>
          </p:cNvSpPr>
          <p:nvPr>
            <p:ph type="sldNum" sz="quarter" idx="10"/>
          </p:nvPr>
        </p:nvSpPr>
        <p:spPr/>
        <p:txBody>
          <a:bodyPr/>
          <a:lstStyle/>
          <a:p>
            <a:pPr>
              <a:defRPr/>
            </a:pPr>
            <a:fld id="{01655A65-18F0-41E2-B451-EBB935790CF2}" type="slidenum">
              <a:rPr lang="nb-NO" altLang="nb-NO" smtClean="0"/>
              <a:pPr>
                <a:defRPr/>
              </a:pPr>
              <a:t>20</a:t>
            </a:fld>
            <a:endParaRPr lang="nb-NO" altLang="nb-NO"/>
          </a:p>
        </p:txBody>
      </p:sp>
      <p:sp>
        <p:nvSpPr>
          <p:cNvPr id="8" name="Likebent trekant 7"/>
          <p:cNvSpPr/>
          <p:nvPr/>
        </p:nvSpPr>
        <p:spPr bwMode="auto">
          <a:xfrm>
            <a:off x="3113838" y="5661248"/>
            <a:ext cx="729081" cy="486054"/>
          </a:xfrm>
          <a:prstGeom prst="triangle">
            <a:avLst/>
          </a:prstGeom>
          <a:solidFill>
            <a:srgbClr val="FF0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none" lIns="68580" tIns="34290" rIns="68580" bIns="3429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spcBef>
                <a:spcPct val="0"/>
              </a:spcBef>
              <a:spcAft>
                <a:spcPct val="0"/>
              </a:spcAft>
            </a:pPr>
            <a:r>
              <a:rPr lang="nb-NO" sz="825" b="1" dirty="0">
                <a:solidFill>
                  <a:srgbClr val="FFFFFF"/>
                </a:solidFill>
              </a:rPr>
              <a:t>106 </a:t>
            </a:r>
            <a:r>
              <a:rPr lang="nb-NO" sz="825" b="1" dirty="0" err="1">
                <a:solidFill>
                  <a:srgbClr val="FFFFFF"/>
                </a:solidFill>
              </a:rPr>
              <a:t>stk</a:t>
            </a:r>
            <a:endParaRPr lang="nb-NO" sz="825" b="1" dirty="0">
              <a:solidFill>
                <a:srgbClr val="FFFFFF"/>
              </a:solidFill>
            </a:endParaRPr>
          </a:p>
        </p:txBody>
      </p:sp>
      <p:sp>
        <p:nvSpPr>
          <p:cNvPr id="9" name="Likebent trekant 8"/>
          <p:cNvSpPr/>
          <p:nvPr/>
        </p:nvSpPr>
        <p:spPr bwMode="auto">
          <a:xfrm>
            <a:off x="4314869" y="5653216"/>
            <a:ext cx="729081" cy="486054"/>
          </a:xfrm>
          <a:prstGeom prst="triangle">
            <a:avLst/>
          </a:prstGeom>
          <a:solidFill>
            <a:srgbClr val="FF0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none" lIns="68580" tIns="34290" rIns="68580" bIns="3429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spcBef>
                <a:spcPct val="0"/>
              </a:spcBef>
              <a:spcAft>
                <a:spcPct val="0"/>
              </a:spcAft>
            </a:pPr>
            <a:r>
              <a:rPr lang="nb-NO" sz="825" b="1" dirty="0">
                <a:solidFill>
                  <a:srgbClr val="FFFFFF"/>
                </a:solidFill>
              </a:rPr>
              <a:t>65 </a:t>
            </a:r>
            <a:r>
              <a:rPr lang="nb-NO" sz="825" b="1" dirty="0" err="1">
                <a:solidFill>
                  <a:srgbClr val="FFFFFF"/>
                </a:solidFill>
              </a:rPr>
              <a:t>stk</a:t>
            </a:r>
            <a:endParaRPr lang="nb-NO" sz="825" b="1" dirty="0">
              <a:solidFill>
                <a:srgbClr val="FFFFFF"/>
              </a:solidFill>
            </a:endParaRPr>
          </a:p>
        </p:txBody>
      </p:sp>
      <p:sp>
        <p:nvSpPr>
          <p:cNvPr id="10" name="Likebent trekant 9"/>
          <p:cNvSpPr/>
          <p:nvPr/>
        </p:nvSpPr>
        <p:spPr bwMode="auto">
          <a:xfrm>
            <a:off x="5508428" y="5661248"/>
            <a:ext cx="729081" cy="486054"/>
          </a:xfrm>
          <a:prstGeom prst="triangle">
            <a:avLst/>
          </a:prstGeom>
          <a:solidFill>
            <a:srgbClr val="FF0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none" lIns="68580" tIns="34290" rIns="68580" bIns="3429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spcBef>
                <a:spcPct val="0"/>
              </a:spcBef>
              <a:spcAft>
                <a:spcPct val="0"/>
              </a:spcAft>
            </a:pPr>
            <a:r>
              <a:rPr lang="nb-NO" sz="825" b="1" dirty="0">
                <a:solidFill>
                  <a:srgbClr val="FFFFFF"/>
                </a:solidFill>
              </a:rPr>
              <a:t>30 </a:t>
            </a:r>
            <a:r>
              <a:rPr lang="nb-NO" sz="825" b="1" dirty="0" err="1">
                <a:solidFill>
                  <a:srgbClr val="FFFFFF"/>
                </a:solidFill>
              </a:rPr>
              <a:t>stk</a:t>
            </a:r>
            <a:endParaRPr lang="nb-NO" sz="825" b="1" dirty="0">
              <a:solidFill>
                <a:srgbClr val="FFFFFF"/>
              </a:solidFill>
            </a:endParaRPr>
          </a:p>
        </p:txBody>
      </p:sp>
    </p:spTree>
    <p:extLst>
      <p:ext uri="{BB962C8B-B14F-4D97-AF65-F5344CB8AC3E}">
        <p14:creationId xmlns:p14="http://schemas.microsoft.com/office/powerpoint/2010/main" val="1533232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45548" y="583822"/>
            <a:ext cx="5019675" cy="838200"/>
          </a:xfrm>
        </p:spPr>
        <p:txBody>
          <a:bodyPr/>
          <a:lstStyle/>
          <a:p>
            <a:r>
              <a:rPr lang="nb-NO" sz="4000" dirty="0">
                <a:solidFill>
                  <a:schemeClr val="tx1">
                    <a:lumMod val="50000"/>
                  </a:schemeClr>
                </a:solidFill>
                <a:latin typeface="Calibri" panose="020F0502020204030204" pitchFamily="34" charset="0"/>
              </a:rPr>
              <a:t>«Fortellinger om å bo»</a:t>
            </a:r>
          </a:p>
        </p:txBody>
      </p:sp>
      <p:pic>
        <p:nvPicPr>
          <p:cNvPr id="4" name="Plassholder for innhold 3"/>
          <p:cNvPicPr>
            <a:picLocks noGrp="1" noChangeAspect="1"/>
          </p:cNvPicPr>
          <p:nvPr>
            <p:ph idx="1"/>
          </p:nvPr>
        </p:nvPicPr>
        <p:blipFill>
          <a:blip r:embed="rId3"/>
          <a:stretch>
            <a:fillRect/>
          </a:stretch>
        </p:blipFill>
        <p:spPr>
          <a:xfrm>
            <a:off x="1289954" y="2228475"/>
            <a:ext cx="2988749" cy="3772276"/>
          </a:xfrm>
          <a:prstGeom prst="rect">
            <a:avLst/>
          </a:prstGeom>
        </p:spPr>
      </p:pic>
      <p:pic>
        <p:nvPicPr>
          <p:cNvPr id="5" name="Bilde 4"/>
          <p:cNvPicPr>
            <a:picLocks noChangeAspect="1"/>
          </p:cNvPicPr>
          <p:nvPr/>
        </p:nvPicPr>
        <p:blipFill>
          <a:blip r:embed="rId4"/>
          <a:stretch>
            <a:fillRect/>
          </a:stretch>
        </p:blipFill>
        <p:spPr>
          <a:xfrm>
            <a:off x="5403535" y="1296165"/>
            <a:ext cx="534679" cy="672785"/>
          </a:xfrm>
          <a:prstGeom prst="rect">
            <a:avLst/>
          </a:prstGeom>
        </p:spPr>
      </p:pic>
      <p:pic>
        <p:nvPicPr>
          <p:cNvPr id="6" name="Bilde 5"/>
          <p:cNvPicPr>
            <a:picLocks noChangeAspect="1"/>
          </p:cNvPicPr>
          <p:nvPr/>
        </p:nvPicPr>
        <p:blipFill>
          <a:blip r:embed="rId4"/>
          <a:stretch>
            <a:fillRect/>
          </a:stretch>
        </p:blipFill>
        <p:spPr>
          <a:xfrm>
            <a:off x="4650813" y="3949044"/>
            <a:ext cx="752723" cy="947150"/>
          </a:xfrm>
          <a:prstGeom prst="rect">
            <a:avLst/>
          </a:prstGeom>
        </p:spPr>
      </p:pic>
      <p:pic>
        <p:nvPicPr>
          <p:cNvPr id="7" name="Bilde 6"/>
          <p:cNvPicPr>
            <a:picLocks noChangeAspect="1"/>
          </p:cNvPicPr>
          <p:nvPr/>
        </p:nvPicPr>
        <p:blipFill>
          <a:blip r:embed="rId4"/>
          <a:stretch>
            <a:fillRect/>
          </a:stretch>
        </p:blipFill>
        <p:spPr>
          <a:xfrm>
            <a:off x="4640293" y="2228477"/>
            <a:ext cx="489561" cy="616013"/>
          </a:xfrm>
          <a:prstGeom prst="rect">
            <a:avLst/>
          </a:prstGeom>
        </p:spPr>
      </p:pic>
      <p:pic>
        <p:nvPicPr>
          <p:cNvPr id="8" name="Bilde 7"/>
          <p:cNvPicPr>
            <a:picLocks noChangeAspect="1"/>
          </p:cNvPicPr>
          <p:nvPr/>
        </p:nvPicPr>
        <p:blipFill>
          <a:blip r:embed="rId4"/>
          <a:stretch>
            <a:fillRect/>
          </a:stretch>
        </p:blipFill>
        <p:spPr>
          <a:xfrm>
            <a:off x="6310323" y="3359539"/>
            <a:ext cx="742505" cy="934292"/>
          </a:xfrm>
          <a:prstGeom prst="rect">
            <a:avLst/>
          </a:prstGeom>
        </p:spPr>
      </p:pic>
      <p:pic>
        <p:nvPicPr>
          <p:cNvPr id="9" name="Bilde 8"/>
          <p:cNvPicPr>
            <a:picLocks noChangeAspect="1"/>
          </p:cNvPicPr>
          <p:nvPr/>
        </p:nvPicPr>
        <p:blipFill>
          <a:blip r:embed="rId4"/>
          <a:stretch>
            <a:fillRect/>
          </a:stretch>
        </p:blipFill>
        <p:spPr>
          <a:xfrm>
            <a:off x="6968531" y="4959784"/>
            <a:ext cx="827282" cy="1040966"/>
          </a:xfrm>
          <a:prstGeom prst="rect">
            <a:avLst/>
          </a:prstGeom>
        </p:spPr>
      </p:pic>
      <p:pic>
        <p:nvPicPr>
          <p:cNvPr id="10" name="Bilde 9"/>
          <p:cNvPicPr>
            <a:picLocks noChangeAspect="1"/>
          </p:cNvPicPr>
          <p:nvPr/>
        </p:nvPicPr>
        <p:blipFill>
          <a:blip r:embed="rId4"/>
          <a:stretch>
            <a:fillRect/>
          </a:stretch>
        </p:blipFill>
        <p:spPr>
          <a:xfrm>
            <a:off x="7137392" y="1386547"/>
            <a:ext cx="489561" cy="616013"/>
          </a:xfrm>
          <a:prstGeom prst="rect">
            <a:avLst/>
          </a:prstGeom>
        </p:spPr>
      </p:pic>
      <p:pic>
        <p:nvPicPr>
          <p:cNvPr id="11" name="Bilde 10"/>
          <p:cNvPicPr>
            <a:picLocks noChangeAspect="1"/>
          </p:cNvPicPr>
          <p:nvPr/>
        </p:nvPicPr>
        <p:blipFill>
          <a:blip r:embed="rId4"/>
          <a:stretch>
            <a:fillRect/>
          </a:stretch>
        </p:blipFill>
        <p:spPr>
          <a:xfrm>
            <a:off x="5259135" y="2757720"/>
            <a:ext cx="679079" cy="854483"/>
          </a:xfrm>
          <a:prstGeom prst="rect">
            <a:avLst/>
          </a:prstGeom>
        </p:spPr>
      </p:pic>
      <p:pic>
        <p:nvPicPr>
          <p:cNvPr id="12" name="Bilde 11"/>
          <p:cNvPicPr>
            <a:picLocks noChangeAspect="1"/>
          </p:cNvPicPr>
          <p:nvPr/>
        </p:nvPicPr>
        <p:blipFill>
          <a:blip r:embed="rId4"/>
          <a:stretch>
            <a:fillRect/>
          </a:stretch>
        </p:blipFill>
        <p:spPr>
          <a:xfrm>
            <a:off x="6200788" y="1918995"/>
            <a:ext cx="674030" cy="848130"/>
          </a:xfrm>
          <a:prstGeom prst="rect">
            <a:avLst/>
          </a:prstGeom>
        </p:spPr>
      </p:pic>
      <p:pic>
        <p:nvPicPr>
          <p:cNvPr id="13" name="Bilde 12"/>
          <p:cNvPicPr>
            <a:picLocks noChangeAspect="1"/>
          </p:cNvPicPr>
          <p:nvPr/>
        </p:nvPicPr>
        <p:blipFill>
          <a:blip r:embed="rId4"/>
          <a:stretch>
            <a:fillRect/>
          </a:stretch>
        </p:blipFill>
        <p:spPr>
          <a:xfrm>
            <a:off x="5502357" y="4723428"/>
            <a:ext cx="1015120" cy="1277322"/>
          </a:xfrm>
          <a:prstGeom prst="rect">
            <a:avLst/>
          </a:prstGeom>
        </p:spPr>
      </p:pic>
      <p:pic>
        <p:nvPicPr>
          <p:cNvPr id="14" name="Bilde 13"/>
          <p:cNvPicPr>
            <a:picLocks noChangeAspect="1"/>
          </p:cNvPicPr>
          <p:nvPr/>
        </p:nvPicPr>
        <p:blipFill>
          <a:blip r:embed="rId4"/>
          <a:stretch>
            <a:fillRect/>
          </a:stretch>
        </p:blipFill>
        <p:spPr>
          <a:xfrm>
            <a:off x="7152565" y="2565119"/>
            <a:ext cx="674030" cy="848130"/>
          </a:xfrm>
          <a:prstGeom prst="rect">
            <a:avLst/>
          </a:prstGeom>
        </p:spPr>
      </p:pic>
      <p:pic>
        <p:nvPicPr>
          <p:cNvPr id="15" name="Bilde 14"/>
          <p:cNvPicPr>
            <a:picLocks noChangeAspect="1"/>
          </p:cNvPicPr>
          <p:nvPr/>
        </p:nvPicPr>
        <p:blipFill>
          <a:blip r:embed="rId4"/>
          <a:stretch>
            <a:fillRect/>
          </a:stretch>
        </p:blipFill>
        <p:spPr>
          <a:xfrm>
            <a:off x="6365224" y="1035772"/>
            <a:ext cx="394381" cy="496248"/>
          </a:xfrm>
          <a:prstGeom prst="rect">
            <a:avLst/>
          </a:prstGeom>
        </p:spPr>
      </p:pic>
      <p:pic>
        <p:nvPicPr>
          <p:cNvPr id="16" name="Bilde 15"/>
          <p:cNvPicPr>
            <a:picLocks noChangeAspect="1"/>
          </p:cNvPicPr>
          <p:nvPr/>
        </p:nvPicPr>
        <p:blipFill>
          <a:blip r:embed="rId4"/>
          <a:stretch>
            <a:fillRect/>
          </a:stretch>
        </p:blipFill>
        <p:spPr>
          <a:xfrm>
            <a:off x="7227746" y="4026867"/>
            <a:ext cx="394381" cy="496248"/>
          </a:xfrm>
          <a:prstGeom prst="rect">
            <a:avLst/>
          </a:prstGeom>
        </p:spPr>
      </p:pic>
    </p:spTree>
    <p:extLst>
      <p:ext uri="{BB962C8B-B14F-4D97-AF65-F5344CB8AC3E}">
        <p14:creationId xmlns:p14="http://schemas.microsoft.com/office/powerpoint/2010/main" val="303777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0"/>
          </p:nvPr>
        </p:nvSpPr>
        <p:spPr/>
        <p:txBody>
          <a:bodyPr/>
          <a:lstStyle/>
          <a:p>
            <a:pPr>
              <a:defRPr/>
            </a:pPr>
            <a:fld id="{179A0E7C-5C98-4964-B59D-30AB22144FDE}" type="slidenum">
              <a:rPr lang="nb-NO" altLang="nb-NO"/>
              <a:pPr>
                <a:defRPr/>
              </a:pPr>
              <a:t>22</a:t>
            </a:fld>
            <a:endParaRPr lang="nb-NO" altLang="nb-NO"/>
          </a:p>
        </p:txBody>
      </p:sp>
      <p:pic>
        <p:nvPicPr>
          <p:cNvPr id="346114" name="Bild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844" y="2120746"/>
            <a:ext cx="6500853" cy="277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44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737574" y="-459432"/>
            <a:ext cx="7560840" cy="7605120"/>
          </a:xfrm>
          <a:prstGeom prst="rect">
            <a:avLst/>
          </a:prstGeom>
        </p:spPr>
      </p:pic>
      <p:sp>
        <p:nvSpPr>
          <p:cNvPr id="2" name="Tittel 1"/>
          <p:cNvSpPr>
            <a:spLocks noGrp="1"/>
          </p:cNvSpPr>
          <p:nvPr>
            <p:ph type="title"/>
          </p:nvPr>
        </p:nvSpPr>
        <p:spPr/>
        <p:txBody>
          <a:bodyPr>
            <a:normAutofit fontScale="90000"/>
          </a:bodyPr>
          <a:lstStyle/>
          <a:p>
            <a:r>
              <a:rPr lang="nb-NO" dirty="0"/>
              <a:t>Innramming – lokalsamfunnsmodell</a:t>
            </a:r>
          </a:p>
        </p:txBody>
      </p:sp>
      <p:sp>
        <p:nvSpPr>
          <p:cNvPr id="3" name="Plassholder for innhold 2"/>
          <p:cNvSpPr>
            <a:spLocks noGrp="1"/>
          </p:cNvSpPr>
          <p:nvPr>
            <p:ph sz="half" idx="1"/>
          </p:nvPr>
        </p:nvSpPr>
        <p:spPr/>
        <p:txBody>
          <a:bodyPr/>
          <a:lstStyle/>
          <a:p>
            <a:endParaRPr lang="nb-NO"/>
          </a:p>
        </p:txBody>
      </p:sp>
      <p:sp>
        <p:nvSpPr>
          <p:cNvPr id="4" name="Plassholder for innhold 3"/>
          <p:cNvSpPr>
            <a:spLocks noGrp="1"/>
          </p:cNvSpPr>
          <p:nvPr>
            <p:ph sz="half" idx="2"/>
          </p:nvPr>
        </p:nvSpPr>
        <p:spPr/>
        <p:txBody>
          <a:bodyPr/>
          <a:lstStyle/>
          <a:p>
            <a:endParaRPr lang="nb-NO"/>
          </a:p>
        </p:txBody>
      </p:sp>
      <p:pic>
        <p:nvPicPr>
          <p:cNvPr id="5" name="Bilde 4"/>
          <p:cNvPicPr>
            <a:picLocks noChangeAspect="1"/>
          </p:cNvPicPr>
          <p:nvPr/>
        </p:nvPicPr>
        <p:blipFill>
          <a:blip r:embed="rId4"/>
          <a:stretch>
            <a:fillRect/>
          </a:stretch>
        </p:blipFill>
        <p:spPr>
          <a:xfrm>
            <a:off x="1470444" y="1266236"/>
            <a:ext cx="6072021" cy="4664463"/>
          </a:xfrm>
          <a:prstGeom prst="rect">
            <a:avLst/>
          </a:prstGeom>
        </p:spPr>
      </p:pic>
      <p:sp>
        <p:nvSpPr>
          <p:cNvPr id="6" name="TekstSylinder 5"/>
          <p:cNvSpPr txBox="1"/>
          <p:nvPr/>
        </p:nvSpPr>
        <p:spPr>
          <a:xfrm>
            <a:off x="5385234" y="5809342"/>
            <a:ext cx="2970330" cy="276999"/>
          </a:xfrm>
          <a:prstGeom prst="rect">
            <a:avLst/>
          </a:prstGeom>
          <a:noFill/>
        </p:spPr>
        <p:txBody>
          <a:bodyPr wrap="square" rtlCol="0">
            <a:spAutoFit/>
          </a:bodyPr>
          <a:lstStyle/>
          <a:p>
            <a:pPr defTabSz="914400" eaLnBrk="0" fontAlgn="base" hangingPunct="0">
              <a:spcBef>
                <a:spcPct val="0"/>
              </a:spcBef>
              <a:spcAft>
                <a:spcPct val="0"/>
              </a:spcAft>
            </a:pPr>
            <a:r>
              <a:rPr lang="nb-NO" sz="1200" dirty="0">
                <a:solidFill>
                  <a:prstClr val="black"/>
                </a:solidFill>
                <a:cs typeface="Arial" panose="020B0604020202020204" pitchFamily="34" charset="0"/>
              </a:rPr>
              <a:t>Basert på Dahlgren og </a:t>
            </a:r>
            <a:r>
              <a:rPr lang="nb-NO" sz="1200" dirty="0" err="1">
                <a:solidFill>
                  <a:prstClr val="black"/>
                </a:solidFill>
                <a:cs typeface="Arial" panose="020B0604020202020204" pitchFamily="34" charset="0"/>
              </a:rPr>
              <a:t>Whitehead</a:t>
            </a:r>
            <a:r>
              <a:rPr lang="nb-NO" sz="1200" dirty="0">
                <a:solidFill>
                  <a:prstClr val="black"/>
                </a:solidFill>
                <a:cs typeface="Arial" panose="020B0604020202020204" pitchFamily="34" charset="0"/>
              </a:rPr>
              <a:t>, 1991</a:t>
            </a:r>
          </a:p>
        </p:txBody>
      </p:sp>
    </p:spTree>
    <p:extLst>
      <p:ext uri="{BB962C8B-B14F-4D97-AF65-F5344CB8AC3E}">
        <p14:creationId xmlns:p14="http://schemas.microsoft.com/office/powerpoint/2010/main" val="2288988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stretch>
            <a:fillRect/>
          </a:stretch>
        </p:blipFill>
        <p:spPr>
          <a:xfrm>
            <a:off x="3787338" y="-94295"/>
            <a:ext cx="1843856" cy="3482840"/>
          </a:xfrm>
          <a:prstGeom prst="rect">
            <a:avLst/>
          </a:prstGeom>
        </p:spPr>
      </p:pic>
      <p:sp>
        <p:nvSpPr>
          <p:cNvPr id="514050" name="Plassholder for bunntekst 1"/>
          <p:cNvSpPr>
            <a:spLocks noGrp="1"/>
          </p:cNvSpPr>
          <p:nvPr>
            <p:ph type="ftr" sz="quarter" idx="4294967295"/>
          </p:nvPr>
        </p:nvSpPr>
        <p:spPr bwMode="auto">
          <a:xfrm>
            <a:off x="1257301" y="6488668"/>
            <a:ext cx="440531"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defTabSz="457200">
              <a:spcBef>
                <a:spcPct val="20000"/>
              </a:spcBef>
              <a:buClr>
                <a:schemeClr val="tx1"/>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defTabSz="457200">
              <a:spcBef>
                <a:spcPct val="20000"/>
              </a:spcBef>
              <a:buClr>
                <a:schemeClr val="tx1"/>
              </a:buClr>
              <a:buSzPct val="75000"/>
              <a:buChar char="–"/>
              <a:defRPr sz="2000">
                <a:solidFill>
                  <a:schemeClr val="tx1"/>
                </a:solidFill>
                <a:latin typeface="Verdana" panose="020B0604030504040204" pitchFamily="34" charset="0"/>
              </a:defRPr>
            </a:lvl2pPr>
            <a:lvl3pPr marL="1143000" indent="-228600" defTabSz="457200">
              <a:spcBef>
                <a:spcPct val="20000"/>
              </a:spcBef>
              <a:buClr>
                <a:schemeClr val="tx1"/>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defTabSz="457200">
              <a:spcBef>
                <a:spcPct val="20000"/>
              </a:spcBef>
              <a:buClr>
                <a:schemeClr val="tx1"/>
              </a:buClr>
              <a:buSzPct val="80000"/>
              <a:buChar char="–"/>
              <a:defRPr sz="1600">
                <a:solidFill>
                  <a:schemeClr val="tx1"/>
                </a:solidFill>
                <a:latin typeface="Verdana" panose="020B0604030504040204" pitchFamily="34" charset="0"/>
              </a:defRPr>
            </a:lvl4pPr>
            <a:lvl5pPr marL="2057400" indent="-228600" defTabSz="457200">
              <a:spcBef>
                <a:spcPct val="20000"/>
              </a:spcBef>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5pPr>
            <a:lvl6pPr marL="2514600" indent="-228600" defTabSz="4572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6pPr>
            <a:lvl7pPr marL="2971800" indent="-228600" defTabSz="4572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7pPr>
            <a:lvl8pPr marL="3429000" indent="-228600" defTabSz="4572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8pPr>
            <a:lvl9pPr marL="3886200" indent="-228600" defTabSz="4572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9pPr>
          </a:lstStyle>
          <a:p>
            <a:pPr fontAlgn="base">
              <a:spcBef>
                <a:spcPct val="0"/>
              </a:spcBef>
              <a:spcAft>
                <a:spcPct val="0"/>
              </a:spcAft>
              <a:buClrTx/>
              <a:buSzTx/>
              <a:buFontTx/>
              <a:buNone/>
            </a:pPr>
            <a:endParaRPr lang="nb-NO" altLang="nb-NO" sz="900" b="1" dirty="0">
              <a:solidFill>
                <a:srgbClr val="003366"/>
              </a:solidFill>
              <a:latin typeface="Arial" panose="020B0604020202020204" pitchFamily="34" charset="0"/>
              <a:cs typeface="Arial" panose="020B0604020202020204" pitchFamily="34" charset="0"/>
            </a:endParaRPr>
          </a:p>
          <a:p>
            <a:pPr fontAlgn="base">
              <a:spcBef>
                <a:spcPct val="0"/>
              </a:spcBef>
              <a:spcAft>
                <a:spcPct val="0"/>
              </a:spcAft>
              <a:buClrTx/>
              <a:buSzTx/>
              <a:buFontTx/>
              <a:buNone/>
            </a:pPr>
            <a:endParaRPr lang="nb-NO" altLang="nb-NO" sz="900" b="1" dirty="0">
              <a:solidFill>
                <a:srgbClr val="003366"/>
              </a:solidFill>
              <a:latin typeface="Arial" panose="020B0604020202020204" pitchFamily="34" charset="0"/>
              <a:cs typeface="Arial" panose="020B0604020202020204" pitchFamily="34" charset="0"/>
            </a:endParaRPr>
          </a:p>
        </p:txBody>
      </p:sp>
      <p:sp>
        <p:nvSpPr>
          <p:cNvPr id="514051" name="Plassholder for lysbildenummer 2"/>
          <p:cNvSpPr>
            <a:spLocks noGrp="1"/>
          </p:cNvSpPr>
          <p:nvPr>
            <p:ph type="sldNum" sz="quarter" idx="10"/>
          </p:nvPr>
        </p:nvSpPr>
        <p:spPr>
          <a:xfrm>
            <a:off x="7402116" y="6584794"/>
            <a:ext cx="565547"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1"/>
              </a:buClr>
              <a:buSzPct val="75000"/>
              <a:buChar char="–"/>
              <a:defRPr sz="2000">
                <a:solidFill>
                  <a:schemeClr val="tx1"/>
                </a:solidFill>
                <a:latin typeface="Verdana" panose="020B0604030504040204" pitchFamily="34" charset="0"/>
              </a:defRPr>
            </a:lvl2pPr>
            <a:lvl3pPr marL="1143000" indent="-228600">
              <a:spcBef>
                <a:spcPct val="20000"/>
              </a:spcBef>
              <a:buClr>
                <a:schemeClr val="tx1"/>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tx1"/>
              </a:buClr>
              <a:buSzPct val="80000"/>
              <a:buChar char="–"/>
              <a:defRPr sz="1600">
                <a:solidFill>
                  <a:schemeClr val="tx1"/>
                </a:solidFill>
                <a:latin typeface="Verdana" panose="020B0604030504040204" pitchFamily="34" charset="0"/>
              </a:defRPr>
            </a:lvl4pPr>
            <a:lvl5pPr marL="2057400" indent="-228600">
              <a:spcBef>
                <a:spcPct val="20000"/>
              </a:spcBef>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defRPr>
            </a:lvl9pPr>
          </a:lstStyle>
          <a:p>
            <a:pPr defTabSz="914400">
              <a:spcBef>
                <a:spcPct val="0"/>
              </a:spcBef>
              <a:buClrTx/>
              <a:buSzTx/>
              <a:buNone/>
            </a:pPr>
            <a:fld id="{900BEEC6-2A05-4CD0-880F-1C68A424DC9E}" type="slidenum">
              <a:rPr lang="nb-NO" altLang="nb-NO" sz="1000">
                <a:solidFill>
                  <a:srgbClr val="003366"/>
                </a:solidFill>
                <a:latin typeface="Times New Roman" panose="02020603050405020304" pitchFamily="18" charset="0"/>
              </a:rPr>
              <a:pPr defTabSz="914400">
                <a:spcBef>
                  <a:spcPct val="0"/>
                </a:spcBef>
                <a:buClrTx/>
                <a:buSzTx/>
                <a:buNone/>
              </a:pPr>
              <a:t>24</a:t>
            </a:fld>
            <a:endParaRPr lang="nb-NO" altLang="nb-NO" sz="1000">
              <a:solidFill>
                <a:srgbClr val="003366"/>
              </a:solidFill>
              <a:latin typeface="Times New Roman" panose="02020603050405020304" pitchFamily="18" charset="0"/>
            </a:endParaRPr>
          </a:p>
        </p:txBody>
      </p:sp>
      <p:pic>
        <p:nvPicPr>
          <p:cNvPr id="514052" name="Bild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4295"/>
            <a:ext cx="3938907" cy="393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67955"/>
            <a:ext cx="3238692" cy="325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2649" y="2351411"/>
            <a:ext cx="2148255" cy="214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Bild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3630" y="2081080"/>
            <a:ext cx="2014538"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6681" y="4492988"/>
            <a:ext cx="2377287" cy="238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8907" y="4465060"/>
            <a:ext cx="1364084" cy="24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91202" y="4442447"/>
            <a:ext cx="1415096" cy="257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e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3152" y="4357879"/>
            <a:ext cx="2702537" cy="25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3"/>
          <p:cNvPicPr>
            <a:picLocks noChangeAspect="1"/>
          </p:cNvPicPr>
          <p:nvPr/>
        </p:nvPicPr>
        <p:blipFill>
          <a:blip r:embed="rId12"/>
          <a:stretch>
            <a:fillRect/>
          </a:stretch>
        </p:blipFill>
        <p:spPr>
          <a:xfrm>
            <a:off x="6468167" y="2017832"/>
            <a:ext cx="2677794" cy="2688295"/>
          </a:xfrm>
          <a:prstGeom prst="rect">
            <a:avLst/>
          </a:prstGeom>
        </p:spPr>
      </p:pic>
      <p:pic>
        <p:nvPicPr>
          <p:cNvPr id="8" name="Bilde 7"/>
          <p:cNvPicPr>
            <a:picLocks noChangeAspect="1"/>
          </p:cNvPicPr>
          <p:nvPr/>
        </p:nvPicPr>
        <p:blipFill>
          <a:blip r:embed="rId13"/>
          <a:stretch>
            <a:fillRect/>
          </a:stretch>
        </p:blipFill>
        <p:spPr>
          <a:xfrm>
            <a:off x="5487409" y="-98827"/>
            <a:ext cx="2238836" cy="2116658"/>
          </a:xfrm>
          <a:prstGeom prst="rect">
            <a:avLst/>
          </a:prstGeom>
        </p:spPr>
      </p:pic>
      <p:pic>
        <p:nvPicPr>
          <p:cNvPr id="9" name="Bilde 8"/>
          <p:cNvPicPr>
            <a:picLocks noChangeAspect="1"/>
          </p:cNvPicPr>
          <p:nvPr/>
        </p:nvPicPr>
        <p:blipFill>
          <a:blip r:embed="rId14"/>
          <a:stretch>
            <a:fillRect/>
          </a:stretch>
        </p:blipFill>
        <p:spPr>
          <a:xfrm>
            <a:off x="7109283" y="-94294"/>
            <a:ext cx="2309248" cy="2130333"/>
          </a:xfrm>
          <a:prstGeom prst="rect">
            <a:avLst/>
          </a:prstGeom>
        </p:spPr>
      </p:pic>
    </p:spTree>
    <p:extLst>
      <p:ext uri="{BB962C8B-B14F-4D97-AF65-F5344CB8AC3E}">
        <p14:creationId xmlns:p14="http://schemas.microsoft.com/office/powerpoint/2010/main" val="3217013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1"/>
          </p:nvPr>
        </p:nvSpPr>
        <p:spPr/>
        <p:txBody>
          <a:bodyPr/>
          <a:lstStyle/>
          <a:p>
            <a:endParaRPr lang="nb-NO"/>
          </a:p>
        </p:txBody>
      </p:sp>
      <p:sp>
        <p:nvSpPr>
          <p:cNvPr id="5" name="Plassholder for lysbildenummer 4"/>
          <p:cNvSpPr>
            <a:spLocks noGrp="1"/>
          </p:cNvSpPr>
          <p:nvPr>
            <p:ph type="sldNum" sz="quarter" idx="12"/>
          </p:nvPr>
        </p:nvSpPr>
        <p:spPr/>
        <p:txBody>
          <a:bodyPr/>
          <a:lstStyle/>
          <a:p>
            <a:pPr>
              <a:defRPr/>
            </a:pPr>
            <a:fld id="{179A0E7C-5C98-4964-B59D-30AB22144FDE}" type="slidenum">
              <a:rPr lang="nb-NO" altLang="nb-NO" smtClean="0">
                <a:solidFill>
                  <a:prstClr val="black">
                    <a:tint val="75000"/>
                  </a:prstClr>
                </a:solidFill>
              </a:rPr>
              <a:pPr>
                <a:defRPr/>
              </a:pPr>
              <a:t>25</a:t>
            </a:fld>
            <a:endParaRPr lang="nb-NO" altLang="nb-NO">
              <a:solidFill>
                <a:prstClr val="black">
                  <a:tint val="75000"/>
                </a:prstClr>
              </a:solidFill>
            </a:endParaRPr>
          </a:p>
        </p:txBody>
      </p:sp>
      <p:pic>
        <p:nvPicPr>
          <p:cNvPr id="6" name="Bilde 5"/>
          <p:cNvPicPr>
            <a:picLocks noChangeAspect="1"/>
          </p:cNvPicPr>
          <p:nvPr/>
        </p:nvPicPr>
        <p:blipFill>
          <a:blip r:embed="rId3"/>
          <a:stretch>
            <a:fillRect/>
          </a:stretch>
        </p:blipFill>
        <p:spPr>
          <a:xfrm>
            <a:off x="5478307" y="-8415"/>
            <a:ext cx="3665693" cy="6866415"/>
          </a:xfrm>
          <a:prstGeom prst="rect">
            <a:avLst/>
          </a:prstGeom>
        </p:spPr>
      </p:pic>
      <p:pic>
        <p:nvPicPr>
          <p:cNvPr id="7" name="Bilde 6"/>
          <p:cNvPicPr>
            <a:picLocks noChangeAspect="1"/>
          </p:cNvPicPr>
          <p:nvPr/>
        </p:nvPicPr>
        <p:blipFill>
          <a:blip r:embed="rId4"/>
          <a:stretch>
            <a:fillRect/>
          </a:stretch>
        </p:blipFill>
        <p:spPr>
          <a:xfrm>
            <a:off x="457200" y="778965"/>
            <a:ext cx="5336931" cy="2682536"/>
          </a:xfrm>
          <a:prstGeom prst="rect">
            <a:avLst/>
          </a:prstGeom>
        </p:spPr>
      </p:pic>
      <p:pic>
        <p:nvPicPr>
          <p:cNvPr id="8" name="Bilde 7"/>
          <p:cNvPicPr>
            <a:picLocks noChangeAspect="1"/>
          </p:cNvPicPr>
          <p:nvPr/>
        </p:nvPicPr>
        <p:blipFill>
          <a:blip r:embed="rId5"/>
          <a:stretch>
            <a:fillRect/>
          </a:stretch>
        </p:blipFill>
        <p:spPr>
          <a:xfrm>
            <a:off x="1304711" y="3220951"/>
            <a:ext cx="3326085" cy="3877601"/>
          </a:xfrm>
          <a:prstGeom prst="rect">
            <a:avLst/>
          </a:prstGeom>
        </p:spPr>
      </p:pic>
      <p:sp>
        <p:nvSpPr>
          <p:cNvPr id="13" name="Pil opp og ned 12"/>
          <p:cNvSpPr/>
          <p:nvPr/>
        </p:nvSpPr>
        <p:spPr>
          <a:xfrm>
            <a:off x="2329136" y="2829362"/>
            <a:ext cx="162018" cy="866229"/>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white"/>
              </a:solidFill>
            </a:endParaRPr>
          </a:p>
        </p:txBody>
      </p:sp>
    </p:spTree>
    <p:extLst>
      <p:ext uri="{BB962C8B-B14F-4D97-AF65-F5344CB8AC3E}">
        <p14:creationId xmlns:p14="http://schemas.microsoft.com/office/powerpoint/2010/main" val="3121908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894" y="260650"/>
            <a:ext cx="6863106" cy="609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ssholder for tekst 7"/>
          <p:cNvSpPr>
            <a:spLocks noGrp="1"/>
          </p:cNvSpPr>
          <p:nvPr>
            <p:ph type="body" sz="half" idx="2"/>
          </p:nvPr>
        </p:nvSpPr>
        <p:spPr>
          <a:xfrm>
            <a:off x="1547665" y="476672"/>
            <a:ext cx="4431152" cy="4691062"/>
          </a:xfrm>
        </p:spPr>
        <p:txBody>
          <a:bodyPr/>
          <a:lstStyle/>
          <a:p>
            <a:pPr>
              <a:defRPr/>
            </a:pPr>
            <a:r>
              <a:rPr lang="nb-NO" sz="3200" dirty="0">
                <a:solidFill>
                  <a:schemeClr val="bg1"/>
                </a:solidFill>
              </a:rPr>
              <a:t>Prøve, øve, trene, modne, bevare og utvikle kunnskap og ferdigheter – og ha det artig samtidig!</a:t>
            </a:r>
          </a:p>
        </p:txBody>
      </p:sp>
    </p:spTree>
    <p:extLst>
      <p:ext uri="{BB962C8B-B14F-4D97-AF65-F5344CB8AC3E}">
        <p14:creationId xmlns:p14="http://schemas.microsoft.com/office/powerpoint/2010/main" val="2180803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96716" y="0"/>
            <a:ext cx="9469316" cy="7245424"/>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white"/>
              </a:solidFill>
            </a:endParaRPr>
          </a:p>
        </p:txBody>
      </p:sp>
      <p:sp>
        <p:nvSpPr>
          <p:cNvPr id="2" name="Tittel 1"/>
          <p:cNvSpPr>
            <a:spLocks noGrp="1"/>
          </p:cNvSpPr>
          <p:nvPr>
            <p:ph type="title"/>
          </p:nvPr>
        </p:nvSpPr>
        <p:spPr>
          <a:xfrm>
            <a:off x="1547664" y="260648"/>
            <a:ext cx="6172200" cy="1143000"/>
          </a:xfrm>
        </p:spPr>
        <p:txBody>
          <a:bodyPr/>
          <a:lstStyle/>
          <a:p>
            <a:r>
              <a:rPr lang="nb-NO" dirty="0">
                <a:solidFill>
                  <a:schemeClr val="bg1"/>
                </a:solidFill>
              </a:rPr>
              <a:t>3 ting om planstrategi*</a:t>
            </a:r>
          </a:p>
        </p:txBody>
      </p:sp>
      <p:sp>
        <p:nvSpPr>
          <p:cNvPr id="3" name="Plassholder for innhold 2"/>
          <p:cNvSpPr>
            <a:spLocks noGrp="1"/>
          </p:cNvSpPr>
          <p:nvPr>
            <p:ph sz="half" idx="1"/>
          </p:nvPr>
        </p:nvSpPr>
        <p:spPr>
          <a:xfrm>
            <a:off x="1547664" y="1844825"/>
            <a:ext cx="6002424" cy="4525963"/>
          </a:xfrm>
        </p:spPr>
        <p:txBody>
          <a:bodyPr>
            <a:normAutofit fontScale="92500" lnSpcReduction="10000"/>
          </a:bodyPr>
          <a:lstStyle/>
          <a:p>
            <a:r>
              <a:rPr lang="nb-NO" dirty="0">
                <a:solidFill>
                  <a:schemeClr val="bg1"/>
                </a:solidFill>
              </a:rPr>
              <a:t>Det største mulighetsvinduet vi har for å implementere folkehelse og utjevning i alt vi gjør</a:t>
            </a:r>
          </a:p>
          <a:p>
            <a:r>
              <a:rPr lang="nb-NO" dirty="0">
                <a:solidFill>
                  <a:schemeClr val="bg1"/>
                </a:solidFill>
              </a:rPr>
              <a:t>Kunnskapsgrunnlaget og analysene  - må også vekke følelser og forpliktende engasjement</a:t>
            </a:r>
          </a:p>
          <a:p>
            <a:r>
              <a:rPr lang="nb-NO" dirty="0">
                <a:solidFill>
                  <a:schemeClr val="bg1"/>
                </a:solidFill>
              </a:rPr>
              <a:t>Verdiløst uten et helhetlig og koordinert plan- og styringssystem…??(!)</a:t>
            </a:r>
          </a:p>
          <a:p>
            <a:pPr marL="0" indent="0">
              <a:buNone/>
            </a:pPr>
            <a:endParaRPr lang="nb-NO" dirty="0">
              <a:solidFill>
                <a:schemeClr val="bg1"/>
              </a:solidFill>
            </a:endParaRPr>
          </a:p>
          <a:p>
            <a:pPr marL="0" indent="0">
              <a:buNone/>
            </a:pPr>
            <a:endParaRPr lang="nb-NO" sz="2000" dirty="0">
              <a:solidFill>
                <a:schemeClr val="bg1"/>
              </a:solidFill>
            </a:endParaRPr>
          </a:p>
          <a:p>
            <a:pPr marL="0" indent="0">
              <a:buNone/>
            </a:pPr>
            <a:r>
              <a:rPr lang="nb-NO" sz="2000" dirty="0">
                <a:solidFill>
                  <a:schemeClr val="bg1"/>
                </a:solidFill>
              </a:rPr>
              <a:t>*basert på våre erfaringer i Verdal og Levanger</a:t>
            </a:r>
          </a:p>
        </p:txBody>
      </p:sp>
    </p:spTree>
    <p:extLst>
      <p:ext uri="{BB962C8B-B14F-4D97-AF65-F5344CB8AC3E}">
        <p14:creationId xmlns:p14="http://schemas.microsoft.com/office/powerpoint/2010/main" val="1221680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Plassholder for innhold 10"/>
          <p:cNvSpPr>
            <a:spLocks noGrp="1"/>
          </p:cNvSpPr>
          <p:nvPr>
            <p:ph sz="quarter" idx="4"/>
          </p:nvPr>
        </p:nvSpPr>
        <p:spPr>
          <a:xfrm>
            <a:off x="4400763" y="2192689"/>
            <a:ext cx="3600238" cy="3908822"/>
          </a:xfrm>
        </p:spPr>
        <p:txBody>
          <a:bodyPr>
            <a:normAutofit lnSpcReduction="10000"/>
          </a:bodyPr>
          <a:lstStyle/>
          <a:p>
            <a:pPr eaLnBrk="1" hangingPunct="1">
              <a:buFont typeface="Wingdings" panose="05000000000000000000" pitchFamily="2" charset="2"/>
              <a:buNone/>
            </a:pPr>
            <a:r>
              <a:rPr lang="nb-NO" altLang="nb-NO" dirty="0"/>
              <a:t> </a:t>
            </a:r>
          </a:p>
          <a:p>
            <a:pPr eaLnBrk="1" hangingPunct="1">
              <a:buFont typeface="Wingdings" panose="05000000000000000000" pitchFamily="2" charset="2"/>
              <a:buNone/>
            </a:pPr>
            <a:endParaRPr lang="nb-NO" altLang="nb-NO" sz="1500" dirty="0"/>
          </a:p>
          <a:p>
            <a:pPr eaLnBrk="1" hangingPunct="1">
              <a:buFont typeface="Wingdings" panose="05000000000000000000" pitchFamily="2" charset="2"/>
              <a:buNone/>
            </a:pPr>
            <a:endParaRPr lang="nb-NO" altLang="nb-NO" dirty="0"/>
          </a:p>
          <a:p>
            <a:pPr eaLnBrk="1" hangingPunct="1">
              <a:buFont typeface="Wingdings" panose="05000000000000000000" pitchFamily="2" charset="2"/>
              <a:buNone/>
            </a:pPr>
            <a:r>
              <a:rPr lang="nb-NO" altLang="nb-NO" b="1" i="1" dirty="0"/>
              <a:t>Ta kontakt på </a:t>
            </a:r>
          </a:p>
          <a:p>
            <a:pPr eaLnBrk="1" hangingPunct="1">
              <a:buFont typeface="Wingdings" panose="05000000000000000000" pitchFamily="2" charset="2"/>
              <a:buNone/>
            </a:pPr>
            <a:endParaRPr lang="nb-NO" altLang="nb-NO" dirty="0"/>
          </a:p>
          <a:p>
            <a:pPr eaLnBrk="1" hangingPunct="1">
              <a:buFont typeface="Wingdings" panose="05000000000000000000" pitchFamily="2" charset="2"/>
              <a:buNone/>
            </a:pPr>
            <a:r>
              <a:rPr lang="nb-NO" altLang="nb-NO" dirty="0"/>
              <a:t>Epost: </a:t>
            </a:r>
            <a:r>
              <a:rPr lang="nb-NO" altLang="nb-NO" dirty="0">
                <a:hlinkClick r:id="rId3"/>
              </a:rPr>
              <a:t>dihe@innherred-samkommune.no</a:t>
            </a:r>
            <a:endParaRPr lang="nb-NO" altLang="nb-NO" dirty="0"/>
          </a:p>
          <a:p>
            <a:pPr eaLnBrk="1" hangingPunct="1">
              <a:buFont typeface="Wingdings" panose="05000000000000000000" pitchFamily="2" charset="2"/>
              <a:buNone/>
            </a:pPr>
            <a:endParaRPr lang="nb-NO" altLang="nb-NO" dirty="0"/>
          </a:p>
          <a:p>
            <a:pPr eaLnBrk="1" hangingPunct="1">
              <a:buFont typeface="Wingdings" panose="05000000000000000000" pitchFamily="2" charset="2"/>
              <a:buNone/>
            </a:pPr>
            <a:r>
              <a:rPr lang="nb-NO" altLang="nb-NO" dirty="0" err="1"/>
              <a:t>Tlf</a:t>
            </a:r>
            <a:r>
              <a:rPr lang="nb-NO" altLang="nb-NO" dirty="0"/>
              <a:t>: 93043714</a:t>
            </a:r>
          </a:p>
        </p:txBody>
      </p:sp>
      <p:sp>
        <p:nvSpPr>
          <p:cNvPr id="534531" name="TekstSylinder 12"/>
          <p:cNvSpPr txBox="1">
            <a:spLocks noChangeArrowheads="1"/>
          </p:cNvSpPr>
          <p:nvPr/>
        </p:nvSpPr>
        <p:spPr bwMode="auto">
          <a:xfrm>
            <a:off x="4400762" y="1661669"/>
            <a:ext cx="22770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4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SzPct val="75000"/>
              <a:buChar char="–"/>
              <a:defRPr sz="20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1"/>
              </a:buClr>
              <a:buSzPct val="80000"/>
              <a:buChar char="–"/>
              <a:defRPr sz="16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1400">
                <a:solidFill>
                  <a:schemeClr val="tx1"/>
                </a:solidFill>
                <a:latin typeface="Verdana" panose="020B0604030504040204" pitchFamily="34" charset="0"/>
                <a:ea typeface="MS PGothic" panose="020B0600070205080204" pitchFamily="34" charset="-128"/>
              </a:defRPr>
            </a:lvl9pPr>
          </a:lstStyle>
          <a:p>
            <a:pPr defTabSz="914400" fontAlgn="base">
              <a:spcBef>
                <a:spcPct val="0"/>
              </a:spcBef>
              <a:spcAft>
                <a:spcPct val="0"/>
              </a:spcAft>
              <a:buClrTx/>
              <a:buSzTx/>
              <a:buNone/>
            </a:pPr>
            <a:r>
              <a:rPr lang="nb-NO" altLang="nb-NO" sz="3000" dirty="0">
                <a:solidFill>
                  <a:srgbClr val="F79646"/>
                </a:solidFill>
                <a:latin typeface="Calibri" panose="020F0502020204030204" pitchFamily="34" charset="0"/>
                <a:cs typeface="Arial" panose="020B0604020202020204" pitchFamily="34" charset="0"/>
              </a:rPr>
              <a:t>Takk for meg!</a:t>
            </a:r>
          </a:p>
        </p:txBody>
      </p:sp>
      <p:pic>
        <p:nvPicPr>
          <p:cNvPr id="5" name="Plassholder for innhold 4"/>
          <p:cNvPicPr>
            <a:picLocks noGrp="1" noChangeAspect="1"/>
          </p:cNvPicPr>
          <p:nvPr>
            <p:ph idx="1"/>
          </p:nvPr>
        </p:nvPicPr>
        <p:blipFill>
          <a:blip r:embed="rId4"/>
          <a:stretch>
            <a:fillRect/>
          </a:stretch>
        </p:blipFill>
        <p:spPr>
          <a:xfrm>
            <a:off x="580292" y="1978397"/>
            <a:ext cx="3731355" cy="3157978"/>
          </a:xfrm>
          <a:prstGeom prst="rect">
            <a:avLst/>
          </a:prstGeom>
        </p:spPr>
      </p:pic>
    </p:spTree>
    <p:extLst>
      <p:ext uri="{BB962C8B-B14F-4D97-AF65-F5344CB8AC3E}">
        <p14:creationId xmlns:p14="http://schemas.microsoft.com/office/powerpoint/2010/main" val="101169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4756984" y="667952"/>
            <a:ext cx="3244017" cy="2703347"/>
          </a:xfrm>
          <a:prstGeom prst="rect">
            <a:avLst/>
          </a:prstGeom>
        </p:spPr>
      </p:pic>
      <p:sp>
        <p:nvSpPr>
          <p:cNvPr id="147458" name="Tittel 1"/>
          <p:cNvSpPr>
            <a:spLocks noGrp="1"/>
          </p:cNvSpPr>
          <p:nvPr>
            <p:ph type="title"/>
          </p:nvPr>
        </p:nvSpPr>
        <p:spPr>
          <a:xfrm>
            <a:off x="683569" y="908720"/>
            <a:ext cx="4325381" cy="628650"/>
          </a:xfrm>
        </p:spPr>
        <p:txBody>
          <a:bodyPr>
            <a:normAutofit fontScale="90000"/>
          </a:bodyPr>
          <a:lstStyle/>
          <a:p>
            <a:r>
              <a:rPr lang="nb-NO" altLang="nb-NO" dirty="0"/>
              <a:t>Sentrale prinsipper </a:t>
            </a:r>
            <a:br>
              <a:rPr lang="nb-NO" altLang="nb-NO" dirty="0"/>
            </a:br>
            <a:r>
              <a:rPr lang="nb-NO" altLang="nb-NO" dirty="0"/>
              <a:t>hos oss i Verdal og Levanger: </a:t>
            </a:r>
          </a:p>
        </p:txBody>
      </p:sp>
      <p:sp>
        <p:nvSpPr>
          <p:cNvPr id="3" name="Plassholder for innhold 2"/>
          <p:cNvSpPr>
            <a:spLocks noGrp="1"/>
          </p:cNvSpPr>
          <p:nvPr>
            <p:ph sz="half" idx="1"/>
          </p:nvPr>
        </p:nvSpPr>
        <p:spPr>
          <a:xfrm>
            <a:off x="1547664" y="2356371"/>
            <a:ext cx="2749676" cy="4365104"/>
          </a:xfrm>
        </p:spPr>
        <p:txBody>
          <a:bodyPr>
            <a:normAutofit fontScale="40000" lnSpcReduction="20000"/>
          </a:bodyPr>
          <a:lstStyle/>
          <a:p>
            <a:pPr>
              <a:spcAft>
                <a:spcPts val="450"/>
              </a:spcAft>
              <a:defRPr/>
            </a:pPr>
            <a:r>
              <a:rPr lang="nb-NO" sz="4600" dirty="0"/>
              <a:t>Ordførerne er folkehelsesjefene, kapteinen på skuta, med rådmenn og oss andre som «mannskap». </a:t>
            </a:r>
          </a:p>
          <a:p>
            <a:pPr marL="0" indent="0">
              <a:spcAft>
                <a:spcPts val="450"/>
              </a:spcAft>
              <a:buNone/>
              <a:defRPr/>
            </a:pPr>
            <a:endParaRPr lang="nb-NO" sz="4600" dirty="0"/>
          </a:p>
          <a:p>
            <a:pPr>
              <a:spcAft>
                <a:spcPts val="450"/>
              </a:spcAft>
              <a:defRPr/>
            </a:pPr>
            <a:r>
              <a:rPr lang="nb-NO" sz="4600" dirty="0"/>
              <a:t>Arbeidet holdes «i linja»</a:t>
            </a:r>
          </a:p>
          <a:p>
            <a:pPr marL="0" indent="0">
              <a:spcAft>
                <a:spcPts val="450"/>
              </a:spcAft>
              <a:buNone/>
              <a:defRPr/>
            </a:pPr>
            <a:endParaRPr lang="nb-NO" sz="4600" dirty="0"/>
          </a:p>
          <a:p>
            <a:pPr>
              <a:spcAft>
                <a:spcPts val="450"/>
              </a:spcAft>
              <a:defRPr/>
            </a:pPr>
            <a:r>
              <a:rPr lang="nb-NO" sz="4600" dirty="0"/>
              <a:t>Strategisk utvikling av drift og lokalsamfunn med fokus på helhetlig planlegging, </a:t>
            </a:r>
            <a:r>
              <a:rPr lang="nb-NO" sz="4600" dirty="0" err="1"/>
              <a:t>samskapelse</a:t>
            </a:r>
            <a:r>
              <a:rPr lang="nb-NO" sz="4600" dirty="0"/>
              <a:t> og ledelse.</a:t>
            </a:r>
          </a:p>
          <a:p>
            <a:pPr marL="0" indent="0">
              <a:buNone/>
              <a:defRPr/>
            </a:pPr>
            <a:endParaRPr lang="nb-NO" dirty="0"/>
          </a:p>
        </p:txBody>
      </p:sp>
      <p:pic>
        <p:nvPicPr>
          <p:cNvPr id="4" name="Plassholder for innhold 3"/>
          <p:cNvPicPr>
            <a:picLocks noGrp="1" noChangeAspect="1"/>
          </p:cNvPicPr>
          <p:nvPr>
            <p:ph sz="half" idx="2"/>
          </p:nvPr>
        </p:nvPicPr>
        <p:blipFill>
          <a:blip r:embed="rId4"/>
          <a:stretch>
            <a:fillRect/>
          </a:stretch>
        </p:blipFill>
        <p:spPr>
          <a:xfrm>
            <a:off x="4756984" y="3371297"/>
            <a:ext cx="3244017" cy="2994476"/>
          </a:xfrm>
          <a:prstGeom prst="rect">
            <a:avLst/>
          </a:prstGeom>
        </p:spPr>
      </p:pic>
      <p:sp>
        <p:nvSpPr>
          <p:cNvPr id="147460"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ct val="20000"/>
              </a:spcBef>
              <a:buClr>
                <a:schemeClr val="tx1"/>
              </a:buClr>
              <a:buSzPct val="75000"/>
              <a:buFont typeface="Wingdings" panose="05000000000000000000" pitchFamily="2" charset="2"/>
              <a:buChar char="l"/>
              <a:defRPr sz="1800">
                <a:solidFill>
                  <a:schemeClr val="tx1"/>
                </a:solidFill>
                <a:latin typeface="Verdana" panose="020B0604030504040204" pitchFamily="34" charset="0"/>
              </a:defRPr>
            </a:lvl1pPr>
            <a:lvl2pPr marL="557213" indent="-214313" defTabSz="342900">
              <a:spcBef>
                <a:spcPct val="20000"/>
              </a:spcBef>
              <a:buClr>
                <a:schemeClr val="tx1"/>
              </a:buClr>
              <a:buSzPct val="75000"/>
              <a:buChar char="–"/>
              <a:defRPr sz="1500">
                <a:solidFill>
                  <a:schemeClr val="tx1"/>
                </a:solidFill>
                <a:latin typeface="Verdana" panose="020B0604030504040204" pitchFamily="34" charset="0"/>
              </a:defRPr>
            </a:lvl2pPr>
            <a:lvl3pPr marL="857250" indent="-171450" defTabSz="342900">
              <a:spcBef>
                <a:spcPct val="20000"/>
              </a:spcBef>
              <a:buClr>
                <a:schemeClr val="tx1"/>
              </a:buClr>
              <a:buSzPct val="75000"/>
              <a:buFont typeface="Wingdings" panose="05000000000000000000" pitchFamily="2" charset="2"/>
              <a:buChar char="l"/>
              <a:defRPr>
                <a:solidFill>
                  <a:schemeClr val="tx1"/>
                </a:solidFill>
                <a:latin typeface="Verdana" panose="020B0604030504040204" pitchFamily="34" charset="0"/>
              </a:defRPr>
            </a:lvl3pPr>
            <a:lvl4pPr marL="1200150" indent="-171450" defTabSz="342900">
              <a:spcBef>
                <a:spcPct val="20000"/>
              </a:spcBef>
              <a:buClr>
                <a:schemeClr val="tx1"/>
              </a:buClr>
              <a:buSzPct val="80000"/>
              <a:buChar char="–"/>
              <a:defRPr sz="1200">
                <a:solidFill>
                  <a:schemeClr val="tx1"/>
                </a:solidFill>
                <a:latin typeface="Verdana" panose="020B0604030504040204" pitchFamily="34" charset="0"/>
              </a:defRPr>
            </a:lvl4pPr>
            <a:lvl5pPr marL="1543050" indent="-171450" defTabSz="342900">
              <a:spcBef>
                <a:spcPct val="20000"/>
              </a:spcBef>
              <a:buClr>
                <a:schemeClr val="tx1"/>
              </a:buClr>
              <a:buSzPct val="65000"/>
              <a:buFont typeface="Wingdings" panose="05000000000000000000" pitchFamily="2" charset="2"/>
              <a:buChar char="l"/>
              <a:defRPr sz="1050">
                <a:solidFill>
                  <a:schemeClr val="tx1"/>
                </a:solidFill>
                <a:latin typeface="Verdana" panose="020B0604030504040204" pitchFamily="34" charset="0"/>
              </a:defRPr>
            </a:lvl5pPr>
            <a:lvl6pPr marL="1885950" indent="-171450" defTabSz="342900" eaLnBrk="0" fontAlgn="base" hangingPunct="0">
              <a:spcBef>
                <a:spcPct val="20000"/>
              </a:spcBef>
              <a:spcAft>
                <a:spcPct val="0"/>
              </a:spcAft>
              <a:buClr>
                <a:schemeClr val="tx1"/>
              </a:buClr>
              <a:buSzPct val="65000"/>
              <a:buFont typeface="Wingdings" panose="05000000000000000000" pitchFamily="2" charset="2"/>
              <a:buChar char="l"/>
              <a:defRPr sz="1050">
                <a:solidFill>
                  <a:schemeClr val="tx1"/>
                </a:solidFill>
                <a:latin typeface="Verdana" panose="020B0604030504040204" pitchFamily="34" charset="0"/>
              </a:defRPr>
            </a:lvl6pPr>
            <a:lvl7pPr marL="2228850" indent="-171450" defTabSz="342900" eaLnBrk="0" fontAlgn="base" hangingPunct="0">
              <a:spcBef>
                <a:spcPct val="20000"/>
              </a:spcBef>
              <a:spcAft>
                <a:spcPct val="0"/>
              </a:spcAft>
              <a:buClr>
                <a:schemeClr val="tx1"/>
              </a:buClr>
              <a:buSzPct val="65000"/>
              <a:buFont typeface="Wingdings" panose="05000000000000000000" pitchFamily="2" charset="2"/>
              <a:buChar char="l"/>
              <a:defRPr sz="1050">
                <a:solidFill>
                  <a:schemeClr val="tx1"/>
                </a:solidFill>
                <a:latin typeface="Verdana" panose="020B0604030504040204" pitchFamily="34" charset="0"/>
              </a:defRPr>
            </a:lvl7pPr>
            <a:lvl8pPr marL="2571750" indent="-171450" defTabSz="342900" eaLnBrk="0" fontAlgn="base" hangingPunct="0">
              <a:spcBef>
                <a:spcPct val="20000"/>
              </a:spcBef>
              <a:spcAft>
                <a:spcPct val="0"/>
              </a:spcAft>
              <a:buClr>
                <a:schemeClr val="tx1"/>
              </a:buClr>
              <a:buSzPct val="65000"/>
              <a:buFont typeface="Wingdings" panose="05000000000000000000" pitchFamily="2" charset="2"/>
              <a:buChar char="l"/>
              <a:defRPr sz="1050">
                <a:solidFill>
                  <a:schemeClr val="tx1"/>
                </a:solidFill>
                <a:latin typeface="Verdana" panose="020B0604030504040204" pitchFamily="34" charset="0"/>
              </a:defRPr>
            </a:lvl8pPr>
            <a:lvl9pPr marL="2914650" indent="-171450" defTabSz="342900" eaLnBrk="0" fontAlgn="base" hangingPunct="0">
              <a:spcBef>
                <a:spcPct val="20000"/>
              </a:spcBef>
              <a:spcAft>
                <a:spcPct val="0"/>
              </a:spcAft>
              <a:buClr>
                <a:schemeClr val="tx1"/>
              </a:buClr>
              <a:buSzPct val="65000"/>
              <a:buFont typeface="Wingdings" panose="05000000000000000000" pitchFamily="2" charset="2"/>
              <a:buChar char="l"/>
              <a:defRPr sz="1050">
                <a:solidFill>
                  <a:schemeClr val="tx1"/>
                </a:solidFill>
                <a:latin typeface="Verdana" panose="020B0604030504040204" pitchFamily="34" charset="0"/>
              </a:defRPr>
            </a:lvl9pPr>
          </a:lstStyle>
          <a:p>
            <a:pPr>
              <a:spcBef>
                <a:spcPct val="0"/>
              </a:spcBef>
              <a:buClrTx/>
              <a:buSzTx/>
              <a:buFontTx/>
              <a:buNone/>
            </a:pPr>
            <a:fld id="{2BC57EF0-487B-44B3-BF3F-C31E9735BB83}" type="slidenum">
              <a:rPr lang="nb-NO" altLang="nb-NO" sz="1200">
                <a:solidFill>
                  <a:srgbClr val="003366"/>
                </a:solidFill>
                <a:latin typeface="Arial" panose="020B0604020202020204" pitchFamily="34" charset="0"/>
              </a:rPr>
              <a:pPr>
                <a:spcBef>
                  <a:spcPct val="0"/>
                </a:spcBef>
                <a:buClrTx/>
                <a:buSzTx/>
                <a:buFontTx/>
                <a:buNone/>
              </a:pPr>
              <a:t>3</a:t>
            </a:fld>
            <a:endParaRPr lang="nb-NO" altLang="nb-NO" sz="1200">
              <a:solidFill>
                <a:srgbClr val="003366"/>
              </a:solidFill>
              <a:latin typeface="Arial" panose="020B0604020202020204" pitchFamily="34" charset="0"/>
            </a:endParaRPr>
          </a:p>
        </p:txBody>
      </p:sp>
    </p:spTree>
    <p:extLst>
      <p:ext uri="{BB962C8B-B14F-4D97-AF65-F5344CB8AC3E}">
        <p14:creationId xmlns:p14="http://schemas.microsoft.com/office/powerpoint/2010/main" val="1421823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02223" y="0"/>
            <a:ext cx="9530862" cy="7245424"/>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white"/>
              </a:solidFill>
            </a:endParaRPr>
          </a:p>
        </p:txBody>
      </p:sp>
      <p:sp>
        <p:nvSpPr>
          <p:cNvPr id="2" name="Tittel 1"/>
          <p:cNvSpPr>
            <a:spLocks noGrp="1"/>
          </p:cNvSpPr>
          <p:nvPr>
            <p:ph type="title"/>
          </p:nvPr>
        </p:nvSpPr>
        <p:spPr>
          <a:xfrm>
            <a:off x="1547664" y="260648"/>
            <a:ext cx="6172200" cy="1143000"/>
          </a:xfrm>
        </p:spPr>
        <p:txBody>
          <a:bodyPr>
            <a:normAutofit fontScale="90000"/>
          </a:bodyPr>
          <a:lstStyle/>
          <a:p>
            <a:r>
              <a:rPr lang="nb-NO" dirty="0">
                <a:solidFill>
                  <a:schemeClr val="bg1"/>
                </a:solidFill>
              </a:rPr>
              <a:t>Jeg vil si 3 ting om planstrategi*</a:t>
            </a:r>
          </a:p>
        </p:txBody>
      </p:sp>
      <p:sp>
        <p:nvSpPr>
          <p:cNvPr id="3" name="Plassholder for innhold 2"/>
          <p:cNvSpPr>
            <a:spLocks noGrp="1"/>
          </p:cNvSpPr>
          <p:nvPr>
            <p:ph sz="half" idx="1"/>
          </p:nvPr>
        </p:nvSpPr>
        <p:spPr>
          <a:xfrm>
            <a:off x="1547664" y="1844825"/>
            <a:ext cx="6002424" cy="4525963"/>
          </a:xfrm>
        </p:spPr>
        <p:txBody>
          <a:bodyPr>
            <a:normAutofit fontScale="92500" lnSpcReduction="10000"/>
          </a:bodyPr>
          <a:lstStyle/>
          <a:p>
            <a:r>
              <a:rPr lang="nb-NO" dirty="0">
                <a:solidFill>
                  <a:schemeClr val="bg1"/>
                </a:solidFill>
              </a:rPr>
              <a:t>Det største mulighetsvinduet vi har for å implementere folkehelse og utjevning i alt vi gjør</a:t>
            </a:r>
          </a:p>
          <a:p>
            <a:r>
              <a:rPr lang="nb-NO" dirty="0">
                <a:solidFill>
                  <a:schemeClr val="bg1"/>
                </a:solidFill>
              </a:rPr>
              <a:t>Kunnskapsgrunnlaget og analysene  - må også vekke følelser og forpliktende engasjement</a:t>
            </a:r>
          </a:p>
          <a:p>
            <a:r>
              <a:rPr lang="nb-NO" dirty="0">
                <a:solidFill>
                  <a:schemeClr val="bg1"/>
                </a:solidFill>
              </a:rPr>
              <a:t>Verdiløst uten et helhetlig og koordinert plan- og styringssystem…??(!)</a:t>
            </a:r>
          </a:p>
          <a:p>
            <a:pPr marL="0" indent="0">
              <a:buNone/>
            </a:pPr>
            <a:endParaRPr lang="nb-NO" dirty="0">
              <a:solidFill>
                <a:schemeClr val="bg1"/>
              </a:solidFill>
            </a:endParaRPr>
          </a:p>
          <a:p>
            <a:pPr marL="0" indent="0">
              <a:buNone/>
            </a:pPr>
            <a:endParaRPr lang="nb-NO" sz="2000" dirty="0">
              <a:solidFill>
                <a:schemeClr val="bg1"/>
              </a:solidFill>
            </a:endParaRPr>
          </a:p>
          <a:p>
            <a:pPr marL="0" indent="0">
              <a:buNone/>
            </a:pPr>
            <a:r>
              <a:rPr lang="nb-NO" sz="2000" dirty="0">
                <a:solidFill>
                  <a:schemeClr val="bg1"/>
                </a:solidFill>
              </a:rPr>
              <a:t>*basert på våre erfaringer i Verdal og Levanger</a:t>
            </a:r>
          </a:p>
        </p:txBody>
      </p:sp>
    </p:spTree>
    <p:extLst>
      <p:ext uri="{BB962C8B-B14F-4D97-AF65-F5344CB8AC3E}">
        <p14:creationId xmlns:p14="http://schemas.microsoft.com/office/powerpoint/2010/main" val="2254583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67017" y="569069"/>
            <a:ext cx="6172200" cy="1143000"/>
          </a:xfrm>
        </p:spPr>
        <p:txBody>
          <a:bodyPr/>
          <a:lstStyle/>
          <a:p>
            <a:r>
              <a:rPr lang="nb-NO" dirty="0"/>
              <a:t>Helhet og sammenheng!</a:t>
            </a:r>
          </a:p>
        </p:txBody>
      </p:sp>
      <p:sp>
        <p:nvSpPr>
          <p:cNvPr id="3" name="Plassholder for lysbildenummer 2"/>
          <p:cNvSpPr>
            <a:spLocks noGrp="1"/>
          </p:cNvSpPr>
          <p:nvPr>
            <p:ph type="sldNum" sz="quarter" idx="12"/>
          </p:nvPr>
        </p:nvSpPr>
        <p:spPr/>
        <p:txBody>
          <a:bodyPr/>
          <a:lstStyle/>
          <a:p>
            <a:pPr>
              <a:defRPr/>
            </a:pPr>
            <a:fld id="{0EC911F6-4D9F-4B3B-919B-6675C77F13AF}" type="slidenum">
              <a:rPr lang="nb-NO" altLang="nb-NO" smtClean="0">
                <a:solidFill>
                  <a:prstClr val="black">
                    <a:tint val="75000"/>
                  </a:prstClr>
                </a:solidFill>
              </a:rPr>
              <a:pPr>
                <a:defRPr/>
              </a:pPr>
              <a:t>5</a:t>
            </a:fld>
            <a:endParaRPr lang="nb-NO" altLang="nb-NO">
              <a:solidFill>
                <a:prstClr val="black">
                  <a:tint val="75000"/>
                </a:prstClr>
              </a:solidFill>
            </a:endParaRPr>
          </a:p>
        </p:txBody>
      </p:sp>
      <p:pic>
        <p:nvPicPr>
          <p:cNvPr id="4" name="Bilde 3"/>
          <p:cNvPicPr>
            <a:picLocks noChangeAspect="1"/>
          </p:cNvPicPr>
          <p:nvPr/>
        </p:nvPicPr>
        <p:blipFill>
          <a:blip r:embed="rId3"/>
          <a:stretch>
            <a:fillRect/>
          </a:stretch>
        </p:blipFill>
        <p:spPr>
          <a:xfrm>
            <a:off x="719658" y="1511927"/>
            <a:ext cx="7666919" cy="4844425"/>
          </a:xfrm>
          <a:prstGeom prst="rect">
            <a:avLst/>
          </a:prstGeom>
        </p:spPr>
      </p:pic>
      <p:sp>
        <p:nvSpPr>
          <p:cNvPr id="5" name="Rektangel 4"/>
          <p:cNvSpPr/>
          <p:nvPr/>
        </p:nvSpPr>
        <p:spPr>
          <a:xfrm>
            <a:off x="1467018" y="6356351"/>
            <a:ext cx="7111138" cy="738664"/>
          </a:xfrm>
          <a:prstGeom prst="rect">
            <a:avLst/>
          </a:prstGeom>
        </p:spPr>
        <p:txBody>
          <a:bodyPr wrap="square">
            <a:spAutoFit/>
          </a:bodyPr>
          <a:lstStyle/>
          <a:p>
            <a:pPr defTabSz="914400" eaLnBrk="0" fontAlgn="base" hangingPunct="0">
              <a:spcBef>
                <a:spcPct val="0"/>
              </a:spcBef>
              <a:spcAft>
                <a:spcPct val="0"/>
              </a:spcAft>
            </a:pPr>
            <a:r>
              <a:rPr lang="nb-NO" sz="1200" dirty="0">
                <a:solidFill>
                  <a:prstClr val="black"/>
                </a:solidFill>
                <a:cs typeface="Arial" panose="020B0604020202020204" pitchFamily="34" charset="0"/>
                <a:hlinkClick r:id="rId4"/>
              </a:rPr>
              <a:t>http://www.kommunetorget.no/Temaomrader/Folkehelse/Hva-er-folkehelse/Kommunal-planstrategi-/Folkehelse-og-plan/</a:t>
            </a:r>
            <a:endParaRPr lang="nb-NO" sz="1200" dirty="0">
              <a:solidFill>
                <a:prstClr val="black"/>
              </a:solidFill>
              <a:cs typeface="Arial" panose="020B0604020202020204" pitchFamily="34" charset="0"/>
            </a:endParaRPr>
          </a:p>
          <a:p>
            <a:pPr defTabSz="914400" eaLnBrk="0" fontAlgn="base" hangingPunct="0">
              <a:spcBef>
                <a:spcPct val="0"/>
              </a:spcBef>
              <a:spcAft>
                <a:spcPct val="0"/>
              </a:spcAft>
            </a:pPr>
            <a:endParaRPr lang="nb-NO" dirty="0">
              <a:solidFill>
                <a:prstClr val="black"/>
              </a:solidFill>
              <a:cs typeface="Arial" panose="020B0604020202020204" pitchFamily="34" charset="0"/>
            </a:endParaRPr>
          </a:p>
        </p:txBody>
      </p:sp>
    </p:spTree>
    <p:extLst>
      <p:ext uri="{BB962C8B-B14F-4D97-AF65-F5344CB8AC3E}">
        <p14:creationId xmlns:p14="http://schemas.microsoft.com/office/powerpoint/2010/main" val="205721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3" name="Bilde 2"/>
          <p:cNvPicPr>
            <a:picLocks noChangeAspect="1"/>
          </p:cNvPicPr>
          <p:nvPr/>
        </p:nvPicPr>
        <p:blipFill>
          <a:blip r:embed="rId3"/>
          <a:stretch>
            <a:fillRect/>
          </a:stretch>
        </p:blipFill>
        <p:spPr>
          <a:xfrm>
            <a:off x="672561" y="-171400"/>
            <a:ext cx="7798878" cy="7798878"/>
          </a:xfrm>
          <a:prstGeom prst="rect">
            <a:avLst/>
          </a:prstGeom>
        </p:spPr>
      </p:pic>
      <p:sp>
        <p:nvSpPr>
          <p:cNvPr id="4" name="Rektangel 3"/>
          <p:cNvSpPr/>
          <p:nvPr/>
        </p:nvSpPr>
        <p:spPr>
          <a:xfrm rot="18282965">
            <a:off x="2874028" y="4168615"/>
            <a:ext cx="3673024" cy="707886"/>
          </a:xfrm>
          <a:prstGeom prst="rect">
            <a:avLst/>
          </a:prstGeom>
          <a:noFill/>
        </p:spPr>
        <p:txBody>
          <a:bodyPr wrap="square" lIns="91440" tIns="45720" rIns="91440" bIns="45720">
            <a:spAutoFit/>
          </a:bodyPr>
          <a:lstStyle/>
          <a:p>
            <a:pPr algn="ctr" defTabSz="914400" eaLnBrk="0" fontAlgn="base" hangingPunct="0">
              <a:spcBef>
                <a:spcPct val="0"/>
              </a:spcBef>
              <a:spcAft>
                <a:spcPct val="0"/>
              </a:spcAft>
            </a:pPr>
            <a:r>
              <a:rPr lang="nb-NO" sz="4000" b="1" spc="50" dirty="0">
                <a:ln w="9525" cmpd="sng">
                  <a:solidFill>
                    <a:srgbClr val="4F81BD"/>
                  </a:solidFill>
                  <a:prstDash val="solid"/>
                </a:ln>
                <a:solidFill>
                  <a:srgbClr val="70AD47">
                    <a:tint val="1000"/>
                  </a:srgbClr>
                </a:solidFill>
                <a:effectLst>
                  <a:glow rad="38100">
                    <a:srgbClr val="4F81BD">
                      <a:alpha val="40000"/>
                    </a:srgbClr>
                  </a:glow>
                </a:effectLst>
                <a:cs typeface="Arial" panose="020B0604020202020204" pitchFamily="34" charset="0"/>
              </a:rPr>
              <a:t>Muligheter</a:t>
            </a:r>
          </a:p>
        </p:txBody>
      </p:sp>
      <p:sp>
        <p:nvSpPr>
          <p:cNvPr id="5" name="Sol 4"/>
          <p:cNvSpPr/>
          <p:nvPr/>
        </p:nvSpPr>
        <p:spPr>
          <a:xfrm>
            <a:off x="3745483" y="1096282"/>
            <a:ext cx="1967694" cy="2628261"/>
          </a:xfrm>
          <a:prstGeom prst="sun">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black"/>
              </a:solidFill>
            </a:endParaRPr>
          </a:p>
        </p:txBody>
      </p:sp>
    </p:spTree>
    <p:extLst>
      <p:ext uri="{BB962C8B-B14F-4D97-AF65-F5344CB8AC3E}">
        <p14:creationId xmlns:p14="http://schemas.microsoft.com/office/powerpoint/2010/main" val="4252750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880067" y="1"/>
            <a:ext cx="7375046" cy="7448831"/>
          </a:xfrm>
          <a:prstGeom prst="rect">
            <a:avLst/>
          </a:prstGeom>
        </p:spPr>
      </p:pic>
      <p:cxnSp>
        <p:nvCxnSpPr>
          <p:cNvPr id="8" name="Rett pil 7"/>
          <p:cNvCxnSpPr/>
          <p:nvPr/>
        </p:nvCxnSpPr>
        <p:spPr>
          <a:xfrm flipH="1">
            <a:off x="2573778" y="2425870"/>
            <a:ext cx="1134126" cy="0"/>
          </a:xfrm>
          <a:prstGeom prst="straightConnector1">
            <a:avLst/>
          </a:prstGeom>
          <a:ln w="76200">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9" name="Rett pil 8"/>
          <p:cNvCxnSpPr/>
          <p:nvPr/>
        </p:nvCxnSpPr>
        <p:spPr>
          <a:xfrm flipV="1">
            <a:off x="4193959" y="2420888"/>
            <a:ext cx="2280628" cy="4982"/>
          </a:xfrm>
          <a:prstGeom prst="straightConnector1">
            <a:avLst/>
          </a:prstGeom>
          <a:ln w="76200">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Rett pil 10"/>
          <p:cNvCxnSpPr/>
          <p:nvPr/>
        </p:nvCxnSpPr>
        <p:spPr>
          <a:xfrm flipH="1">
            <a:off x="2495796" y="3361974"/>
            <a:ext cx="2076204" cy="0"/>
          </a:xfrm>
          <a:prstGeom prst="straightConnector1">
            <a:avLst/>
          </a:prstGeom>
          <a:ln w="76200">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Rett pil 11"/>
          <p:cNvCxnSpPr/>
          <p:nvPr/>
        </p:nvCxnSpPr>
        <p:spPr>
          <a:xfrm>
            <a:off x="4572000" y="4370086"/>
            <a:ext cx="1998222" cy="0"/>
          </a:xfrm>
          <a:prstGeom prst="straightConnector1">
            <a:avLst/>
          </a:prstGeom>
          <a:ln w="76200">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13" name="Rett pil 12"/>
          <p:cNvCxnSpPr/>
          <p:nvPr/>
        </p:nvCxnSpPr>
        <p:spPr>
          <a:xfrm flipH="1">
            <a:off x="2495796" y="4370086"/>
            <a:ext cx="1536144" cy="0"/>
          </a:xfrm>
          <a:prstGeom prst="straightConnector1">
            <a:avLst/>
          </a:prstGeom>
          <a:ln w="76200">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19" name="Rett pil 18"/>
          <p:cNvCxnSpPr/>
          <p:nvPr/>
        </p:nvCxnSpPr>
        <p:spPr>
          <a:xfrm>
            <a:off x="5112060" y="3361974"/>
            <a:ext cx="1458162" cy="0"/>
          </a:xfrm>
          <a:prstGeom prst="straightConnector1">
            <a:avLst/>
          </a:prstGeom>
          <a:ln w="76200">
            <a:solidFill>
              <a:schemeClr val="bg1"/>
            </a:solidFill>
            <a:tailEnd type="triangle"/>
          </a:ln>
        </p:spPr>
        <p:style>
          <a:lnRef idx="3">
            <a:schemeClr val="accent1"/>
          </a:lnRef>
          <a:fillRef idx="0">
            <a:schemeClr val="accent1"/>
          </a:fillRef>
          <a:effectRef idx="2">
            <a:schemeClr val="accent1"/>
          </a:effectRef>
          <a:fontRef idx="minor">
            <a:schemeClr val="tx1"/>
          </a:fontRef>
        </p:style>
      </p:cxnSp>
      <p:sp>
        <p:nvSpPr>
          <p:cNvPr id="29" name="Ellipse 28"/>
          <p:cNvSpPr/>
          <p:nvPr/>
        </p:nvSpPr>
        <p:spPr>
          <a:xfrm>
            <a:off x="3707904" y="2137838"/>
            <a:ext cx="486054" cy="648072"/>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white"/>
              </a:solidFill>
            </a:endParaRPr>
          </a:p>
        </p:txBody>
      </p:sp>
      <p:sp>
        <p:nvSpPr>
          <p:cNvPr id="32" name="Ellipse 31"/>
          <p:cNvSpPr/>
          <p:nvPr/>
        </p:nvSpPr>
        <p:spPr>
          <a:xfrm>
            <a:off x="4586855" y="3037938"/>
            <a:ext cx="486054" cy="648072"/>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white"/>
              </a:solidFill>
            </a:endParaRPr>
          </a:p>
        </p:txBody>
      </p:sp>
      <p:sp>
        <p:nvSpPr>
          <p:cNvPr id="34" name="Ellipse 33"/>
          <p:cNvSpPr/>
          <p:nvPr/>
        </p:nvSpPr>
        <p:spPr>
          <a:xfrm>
            <a:off x="4045664" y="4041188"/>
            <a:ext cx="486054" cy="648072"/>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white"/>
              </a:solidFill>
            </a:endParaRPr>
          </a:p>
        </p:txBody>
      </p:sp>
      <p:sp>
        <p:nvSpPr>
          <p:cNvPr id="40" name="Frihåndsform 39"/>
          <p:cNvSpPr/>
          <p:nvPr/>
        </p:nvSpPr>
        <p:spPr>
          <a:xfrm>
            <a:off x="3900910" y="1878676"/>
            <a:ext cx="1023575" cy="3108960"/>
          </a:xfrm>
          <a:custGeom>
            <a:avLst/>
            <a:gdLst>
              <a:gd name="connsiteX0" fmla="*/ 30263 w 1364766"/>
              <a:gd name="connsiteY0" fmla="*/ 0 h 3108960"/>
              <a:gd name="connsiteX1" fmla="*/ 146642 w 1364766"/>
              <a:gd name="connsiteY1" fmla="*/ 847899 h 3108960"/>
              <a:gd name="connsiteX2" fmla="*/ 1177420 w 1364766"/>
              <a:gd name="connsiteY2" fmla="*/ 1014153 h 3108960"/>
              <a:gd name="connsiteX3" fmla="*/ 1310423 w 1364766"/>
              <a:gd name="connsiteY3" fmla="*/ 1945179 h 3108960"/>
              <a:gd name="connsiteX4" fmla="*/ 562278 w 1364766"/>
              <a:gd name="connsiteY4" fmla="*/ 2061557 h 3108960"/>
              <a:gd name="connsiteX5" fmla="*/ 462525 w 1364766"/>
              <a:gd name="connsiteY5" fmla="*/ 3108960 h 3108960"/>
              <a:gd name="connsiteX6" fmla="*/ 462525 w 1364766"/>
              <a:gd name="connsiteY6" fmla="*/ 310896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766" h="3108960">
                <a:moveTo>
                  <a:pt x="30263" y="0"/>
                </a:moveTo>
                <a:cubicBezTo>
                  <a:pt x="-7144" y="339437"/>
                  <a:pt x="-44551" y="678874"/>
                  <a:pt x="146642" y="847899"/>
                </a:cubicBezTo>
                <a:cubicBezTo>
                  <a:pt x="337835" y="1016924"/>
                  <a:pt x="983457" y="831273"/>
                  <a:pt x="1177420" y="1014153"/>
                </a:cubicBezTo>
                <a:cubicBezTo>
                  <a:pt x="1371383" y="1197033"/>
                  <a:pt x="1412947" y="1770612"/>
                  <a:pt x="1310423" y="1945179"/>
                </a:cubicBezTo>
                <a:cubicBezTo>
                  <a:pt x="1207899" y="2119746"/>
                  <a:pt x="703594" y="1867594"/>
                  <a:pt x="562278" y="2061557"/>
                </a:cubicBezTo>
                <a:cubicBezTo>
                  <a:pt x="420962" y="2255520"/>
                  <a:pt x="462525" y="3108960"/>
                  <a:pt x="462525" y="3108960"/>
                </a:cubicBezTo>
                <a:lnTo>
                  <a:pt x="462525" y="3108960"/>
                </a:lnTo>
              </a:path>
            </a:pathLst>
          </a:custGeom>
          <a:ln w="76200">
            <a:solidFill>
              <a:srgbClr val="66FF33"/>
            </a:solidFill>
          </a:ln>
        </p:spPr>
        <p:style>
          <a:lnRef idx="3">
            <a:schemeClr val="accent6"/>
          </a:lnRef>
          <a:fillRef idx="0">
            <a:schemeClr val="accent6"/>
          </a:fillRef>
          <a:effectRef idx="2">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black"/>
              </a:solidFill>
            </a:endParaRPr>
          </a:p>
        </p:txBody>
      </p:sp>
      <p:sp>
        <p:nvSpPr>
          <p:cNvPr id="46" name="Pil ned 45"/>
          <p:cNvSpPr/>
          <p:nvPr/>
        </p:nvSpPr>
        <p:spPr>
          <a:xfrm>
            <a:off x="2906768" y="5012069"/>
            <a:ext cx="2887693" cy="1756161"/>
          </a:xfrm>
          <a:prstGeom prst="downArrow">
            <a:avLst/>
          </a:prstGeom>
          <a:solidFill>
            <a:srgbClr val="66FF33"/>
          </a:solidFill>
          <a:ln>
            <a:solidFill>
              <a:srgbClr val="66FF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r>
              <a:rPr lang="nb-NO" sz="3200" dirty="0">
                <a:solidFill>
                  <a:prstClr val="black"/>
                </a:solidFill>
              </a:rPr>
              <a:t>Plan-strategi!</a:t>
            </a:r>
          </a:p>
        </p:txBody>
      </p:sp>
      <p:sp>
        <p:nvSpPr>
          <p:cNvPr id="47" name="Hjerte 46"/>
          <p:cNvSpPr/>
          <p:nvPr/>
        </p:nvSpPr>
        <p:spPr>
          <a:xfrm>
            <a:off x="3742257" y="1519673"/>
            <a:ext cx="337760" cy="46103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white"/>
              </a:solidFill>
            </a:endParaRPr>
          </a:p>
        </p:txBody>
      </p:sp>
      <p:sp>
        <p:nvSpPr>
          <p:cNvPr id="49" name="Tittel 48"/>
          <p:cNvSpPr>
            <a:spLocks noGrp="1"/>
          </p:cNvSpPr>
          <p:nvPr>
            <p:ph type="title"/>
          </p:nvPr>
        </p:nvSpPr>
        <p:spPr>
          <a:xfrm>
            <a:off x="1407918" y="39598"/>
            <a:ext cx="6172200" cy="1143000"/>
          </a:xfrm>
        </p:spPr>
        <p:txBody>
          <a:bodyPr>
            <a:normAutofit/>
          </a:bodyPr>
          <a:lstStyle/>
          <a:p>
            <a:r>
              <a:rPr lang="nb-NO" dirty="0"/>
              <a:t>«Den store dialogen»</a:t>
            </a:r>
          </a:p>
        </p:txBody>
      </p:sp>
      <p:sp>
        <p:nvSpPr>
          <p:cNvPr id="50" name="TekstSylinder 49"/>
          <p:cNvSpPr txBox="1"/>
          <p:nvPr/>
        </p:nvSpPr>
        <p:spPr>
          <a:xfrm>
            <a:off x="4288691" y="1991492"/>
            <a:ext cx="1347123" cy="830997"/>
          </a:xfrm>
          <a:prstGeom prst="rect">
            <a:avLst/>
          </a:prstGeom>
          <a:noFill/>
        </p:spPr>
        <p:txBody>
          <a:bodyPr wrap="square" rtlCol="0">
            <a:spAutoFit/>
          </a:bodyPr>
          <a:lstStyle/>
          <a:p>
            <a:pPr defTabSz="914400" eaLnBrk="0" fontAlgn="base" hangingPunct="0">
              <a:spcBef>
                <a:spcPct val="0"/>
              </a:spcBef>
              <a:spcAft>
                <a:spcPct val="0"/>
              </a:spcAft>
            </a:pPr>
            <a:r>
              <a:rPr lang="nb-NO" sz="2400" dirty="0">
                <a:solidFill>
                  <a:prstClr val="white"/>
                </a:solidFill>
                <a:cs typeface="Arial" panose="020B0604020202020204" pitchFamily="34" charset="0"/>
              </a:rPr>
              <a:t>Utfordringer</a:t>
            </a:r>
          </a:p>
        </p:txBody>
      </p:sp>
      <p:sp>
        <p:nvSpPr>
          <p:cNvPr id="51" name="TekstSylinder 50"/>
          <p:cNvSpPr txBox="1"/>
          <p:nvPr/>
        </p:nvSpPr>
        <p:spPr>
          <a:xfrm>
            <a:off x="5120898" y="2906400"/>
            <a:ext cx="1347123" cy="830997"/>
          </a:xfrm>
          <a:prstGeom prst="rect">
            <a:avLst/>
          </a:prstGeom>
          <a:noFill/>
        </p:spPr>
        <p:txBody>
          <a:bodyPr wrap="square" rtlCol="0">
            <a:spAutoFit/>
          </a:bodyPr>
          <a:lstStyle/>
          <a:p>
            <a:pPr defTabSz="914400" eaLnBrk="0" fontAlgn="base" hangingPunct="0">
              <a:spcBef>
                <a:spcPct val="0"/>
              </a:spcBef>
              <a:spcAft>
                <a:spcPct val="0"/>
              </a:spcAft>
            </a:pPr>
            <a:r>
              <a:rPr lang="nb-NO" sz="2400" dirty="0">
                <a:solidFill>
                  <a:prstClr val="white"/>
                </a:solidFill>
                <a:cs typeface="Arial" panose="020B0604020202020204" pitchFamily="34" charset="0"/>
              </a:rPr>
              <a:t>Strategier</a:t>
            </a:r>
          </a:p>
        </p:txBody>
      </p:sp>
      <p:sp>
        <p:nvSpPr>
          <p:cNvPr id="52" name="TekstSylinder 51"/>
          <p:cNvSpPr txBox="1"/>
          <p:nvPr/>
        </p:nvSpPr>
        <p:spPr>
          <a:xfrm>
            <a:off x="4660710" y="3959235"/>
            <a:ext cx="1347123" cy="461665"/>
          </a:xfrm>
          <a:prstGeom prst="rect">
            <a:avLst/>
          </a:prstGeom>
          <a:noFill/>
        </p:spPr>
        <p:txBody>
          <a:bodyPr wrap="square" rtlCol="0">
            <a:spAutoFit/>
          </a:bodyPr>
          <a:lstStyle/>
          <a:p>
            <a:pPr defTabSz="914400" eaLnBrk="0" fontAlgn="base" hangingPunct="0">
              <a:spcBef>
                <a:spcPct val="0"/>
              </a:spcBef>
              <a:spcAft>
                <a:spcPct val="0"/>
              </a:spcAft>
            </a:pPr>
            <a:r>
              <a:rPr lang="nb-NO" sz="2400" dirty="0">
                <a:solidFill>
                  <a:prstClr val="white"/>
                </a:solidFill>
                <a:cs typeface="Arial" panose="020B0604020202020204" pitchFamily="34" charset="0"/>
              </a:rPr>
              <a:t>Politikk</a:t>
            </a:r>
          </a:p>
        </p:txBody>
      </p:sp>
      <p:sp>
        <p:nvSpPr>
          <p:cNvPr id="53" name="TekstSylinder 52"/>
          <p:cNvSpPr txBox="1"/>
          <p:nvPr/>
        </p:nvSpPr>
        <p:spPr>
          <a:xfrm>
            <a:off x="5334272" y="6337829"/>
            <a:ext cx="3726414" cy="338554"/>
          </a:xfrm>
          <a:prstGeom prst="rect">
            <a:avLst/>
          </a:prstGeom>
          <a:noFill/>
        </p:spPr>
        <p:txBody>
          <a:bodyPr wrap="square" rtlCol="0">
            <a:spAutoFit/>
          </a:bodyPr>
          <a:lstStyle/>
          <a:p>
            <a:pPr defTabSz="914400" eaLnBrk="0" fontAlgn="base" hangingPunct="0">
              <a:spcBef>
                <a:spcPct val="0"/>
              </a:spcBef>
              <a:spcAft>
                <a:spcPct val="0"/>
              </a:spcAft>
            </a:pPr>
            <a:r>
              <a:rPr lang="nb-NO" sz="1600" dirty="0">
                <a:solidFill>
                  <a:prstClr val="black"/>
                </a:solidFill>
                <a:cs typeface="Arial" panose="020B0604020202020204" pitchFamily="34" charset="0"/>
              </a:rPr>
              <a:t>Basert på </a:t>
            </a:r>
            <a:r>
              <a:rPr lang="nb-NO" sz="1600" dirty="0" err="1">
                <a:solidFill>
                  <a:prstClr val="black"/>
                </a:solidFill>
                <a:cs typeface="Arial" panose="020B0604020202020204" pitchFamily="34" charset="0"/>
              </a:rPr>
              <a:t>Kingdon</a:t>
            </a:r>
            <a:r>
              <a:rPr lang="nb-NO" sz="1600" dirty="0">
                <a:solidFill>
                  <a:prstClr val="black"/>
                </a:solidFill>
                <a:cs typeface="Arial" panose="020B0604020202020204" pitchFamily="34" charset="0"/>
              </a:rPr>
              <a:t>, 2011; </a:t>
            </a:r>
            <a:r>
              <a:rPr lang="nb-NO" sz="1600" dirty="0" err="1">
                <a:solidFill>
                  <a:prstClr val="black"/>
                </a:solidFill>
                <a:cs typeface="Arial" panose="020B0604020202020204" pitchFamily="34" charset="0"/>
              </a:rPr>
              <a:t>Leppo</a:t>
            </a:r>
            <a:r>
              <a:rPr lang="nb-NO" sz="1600" dirty="0">
                <a:solidFill>
                  <a:prstClr val="black"/>
                </a:solidFill>
                <a:cs typeface="Arial" panose="020B0604020202020204" pitchFamily="34" charset="0"/>
              </a:rPr>
              <a:t> </a:t>
            </a:r>
            <a:r>
              <a:rPr lang="nb-NO" sz="1600" dirty="0" err="1">
                <a:solidFill>
                  <a:prstClr val="black"/>
                </a:solidFill>
                <a:cs typeface="Arial" panose="020B0604020202020204" pitchFamily="34" charset="0"/>
              </a:rPr>
              <a:t>m.fl</a:t>
            </a:r>
            <a:r>
              <a:rPr lang="nb-NO" sz="1600" dirty="0">
                <a:solidFill>
                  <a:prstClr val="black"/>
                </a:solidFill>
                <a:cs typeface="Arial" panose="020B0604020202020204" pitchFamily="34" charset="0"/>
              </a:rPr>
              <a:t>, 2013</a:t>
            </a:r>
          </a:p>
        </p:txBody>
      </p:sp>
    </p:spTree>
    <p:extLst>
      <p:ext uri="{BB962C8B-B14F-4D97-AF65-F5344CB8AC3E}">
        <p14:creationId xmlns:p14="http://schemas.microsoft.com/office/powerpoint/2010/main" val="2414038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2548"/>
            <a:ext cx="6172200" cy="1143000"/>
          </a:xfrm>
        </p:spPr>
        <p:txBody>
          <a:bodyPr/>
          <a:lstStyle/>
          <a:p>
            <a:r>
              <a:rPr lang="nb-NO" dirty="0"/>
              <a:t>Politisk forankring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4782" y="1235548"/>
            <a:ext cx="2687219" cy="4809342"/>
          </a:xfrm>
        </p:spPr>
      </p:pic>
      <p:sp>
        <p:nvSpPr>
          <p:cNvPr id="5" name="TextBox 4"/>
          <p:cNvSpPr txBox="1"/>
          <p:nvPr/>
        </p:nvSpPr>
        <p:spPr>
          <a:xfrm>
            <a:off x="1709682" y="6237314"/>
            <a:ext cx="6122661" cy="830997"/>
          </a:xfrm>
          <a:prstGeom prst="rect">
            <a:avLst/>
          </a:prstGeom>
          <a:noFill/>
        </p:spPr>
        <p:txBody>
          <a:bodyPr wrap="square" rtlCol="0">
            <a:spAutoFit/>
          </a:bodyPr>
          <a:lstStyle/>
          <a:p>
            <a:pPr defTabSz="914400"/>
            <a:r>
              <a:rPr lang="nb-NO" dirty="0">
                <a:solidFill>
                  <a:prstClr val="black"/>
                </a:solidFill>
                <a:cs typeface="Arial" panose="020B0604020202020204" pitchFamily="34" charset="0"/>
              </a:rPr>
              <a:t> </a:t>
            </a:r>
            <a:r>
              <a:rPr lang="nb-NO" sz="2400" dirty="0">
                <a:solidFill>
                  <a:prstClr val="black"/>
                </a:solidFill>
                <a:cs typeface="Arial" panose="020B0604020202020204" pitchFamily="34" charset="0"/>
              </a:rPr>
              <a:t>Ildri Eidem Løvaas – leder i SK, tidl. ordfører Oppegård</a:t>
            </a:r>
          </a:p>
        </p:txBody>
      </p:sp>
      <p:sp>
        <p:nvSpPr>
          <p:cNvPr id="3" name="Bildeforklaring formet som en ellipse 2"/>
          <p:cNvSpPr/>
          <p:nvPr/>
        </p:nvSpPr>
        <p:spPr>
          <a:xfrm>
            <a:off x="5203061" y="1715040"/>
            <a:ext cx="2538282" cy="4032448"/>
          </a:xfrm>
          <a:prstGeom prst="wedgeEllipseCallout">
            <a:avLst>
              <a:gd name="adj1" fmla="val -90708"/>
              <a:gd name="adj2" fmla="val -2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b-NO" sz="2800" dirty="0">
                <a:solidFill>
                  <a:prstClr val="white"/>
                </a:solidFill>
              </a:rPr>
              <a:t>Rettferdig fordeling av helse og trivsel er et politisk valg!</a:t>
            </a:r>
          </a:p>
          <a:p>
            <a:pPr algn="ctr" defTabSz="914400"/>
            <a:endParaRPr lang="nb-NO" dirty="0">
              <a:solidFill>
                <a:prstClr val="white"/>
              </a:solidFill>
            </a:endParaRPr>
          </a:p>
          <a:p>
            <a:pPr algn="ctr" defTabSz="914400"/>
            <a:r>
              <a:rPr lang="nb-NO" dirty="0">
                <a:solidFill>
                  <a:prstClr val="white"/>
                </a:solidFill>
              </a:rPr>
              <a:t>(Trondheims-deklarasjonen, 2014)</a:t>
            </a:r>
          </a:p>
        </p:txBody>
      </p:sp>
    </p:spTree>
    <p:extLst>
      <p:ext uri="{BB962C8B-B14F-4D97-AF65-F5344CB8AC3E}">
        <p14:creationId xmlns:p14="http://schemas.microsoft.com/office/powerpoint/2010/main" val="357511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1" y="-50942"/>
            <a:ext cx="9249508" cy="1544447"/>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nb-NO">
              <a:solidFill>
                <a:prstClr val="white"/>
              </a:solidFill>
            </a:endParaRPr>
          </a:p>
        </p:txBody>
      </p:sp>
      <p:sp>
        <p:nvSpPr>
          <p:cNvPr id="2" name="Tittel 1"/>
          <p:cNvSpPr>
            <a:spLocks noGrp="1"/>
          </p:cNvSpPr>
          <p:nvPr>
            <p:ph type="title"/>
          </p:nvPr>
        </p:nvSpPr>
        <p:spPr>
          <a:xfrm>
            <a:off x="-557869" y="114675"/>
            <a:ext cx="6172200" cy="1143000"/>
          </a:xfrm>
        </p:spPr>
        <p:txBody>
          <a:bodyPr>
            <a:normAutofit/>
          </a:bodyPr>
          <a:lstStyle/>
          <a:p>
            <a:r>
              <a:rPr lang="nb-NO" dirty="0">
                <a:solidFill>
                  <a:schemeClr val="bg1"/>
                </a:solidFill>
              </a:rPr>
              <a:t>Entusiasme og dialog</a:t>
            </a:r>
          </a:p>
        </p:txBody>
      </p:sp>
      <p:sp>
        <p:nvSpPr>
          <p:cNvPr id="3" name="Plassholder for innhold 2"/>
          <p:cNvSpPr>
            <a:spLocks noGrp="1"/>
          </p:cNvSpPr>
          <p:nvPr>
            <p:ph sz="half" idx="1"/>
          </p:nvPr>
        </p:nvSpPr>
        <p:spPr>
          <a:xfrm>
            <a:off x="1331640" y="2195514"/>
            <a:ext cx="3028950" cy="4525963"/>
          </a:xfrm>
        </p:spPr>
        <p:txBody>
          <a:bodyPr/>
          <a:lstStyle/>
          <a:p>
            <a:endParaRPr lang="nb-NO" dirty="0"/>
          </a:p>
        </p:txBody>
      </p:sp>
      <p:sp>
        <p:nvSpPr>
          <p:cNvPr id="4" name="Plassholder for innhold 3"/>
          <p:cNvSpPr>
            <a:spLocks noGrp="1"/>
          </p:cNvSpPr>
          <p:nvPr>
            <p:ph sz="half" idx="2"/>
          </p:nvPr>
        </p:nvSpPr>
        <p:spPr>
          <a:xfrm>
            <a:off x="4574339" y="2219648"/>
            <a:ext cx="3028950" cy="4525963"/>
          </a:xfrm>
        </p:spPr>
        <p:txBody>
          <a:bodyPr/>
          <a:lstStyle/>
          <a:p>
            <a:endParaRPr lang="nb-NO" dirty="0"/>
          </a:p>
        </p:txBody>
      </p:sp>
      <p:sp>
        <p:nvSpPr>
          <p:cNvPr id="5" name="Plassholder for lysbildenummer 4"/>
          <p:cNvSpPr>
            <a:spLocks noGrp="1"/>
          </p:cNvSpPr>
          <p:nvPr>
            <p:ph type="sldNum" sz="quarter" idx="12"/>
          </p:nvPr>
        </p:nvSpPr>
        <p:spPr/>
        <p:txBody>
          <a:bodyPr/>
          <a:lstStyle/>
          <a:p>
            <a:pPr>
              <a:defRPr/>
            </a:pPr>
            <a:fld id="{179A0E7C-5C98-4964-B59D-30AB22144FDE}" type="slidenum">
              <a:rPr lang="nb-NO" altLang="nb-NO" smtClean="0">
                <a:solidFill>
                  <a:prstClr val="black">
                    <a:tint val="75000"/>
                  </a:prstClr>
                </a:solidFill>
              </a:rPr>
              <a:pPr>
                <a:defRPr/>
              </a:pPr>
              <a:t>9</a:t>
            </a:fld>
            <a:endParaRPr lang="nb-NO" altLang="nb-NO">
              <a:solidFill>
                <a:prstClr val="black">
                  <a:tint val="75000"/>
                </a:prstClr>
              </a:solidFill>
            </a:endParaRPr>
          </a:p>
        </p:txBody>
      </p:sp>
      <p:pic>
        <p:nvPicPr>
          <p:cNvPr id="7" name="Bilde 6"/>
          <p:cNvPicPr>
            <a:picLocks noChangeAspect="1"/>
          </p:cNvPicPr>
          <p:nvPr/>
        </p:nvPicPr>
        <p:blipFill>
          <a:blip r:embed="rId3"/>
          <a:stretch>
            <a:fillRect/>
          </a:stretch>
        </p:blipFill>
        <p:spPr>
          <a:xfrm>
            <a:off x="-44029" y="1211093"/>
            <a:ext cx="9337563" cy="7003173"/>
          </a:xfrm>
          <a:prstGeom prst="rect">
            <a:avLst/>
          </a:prstGeom>
        </p:spPr>
      </p:pic>
      <p:pic>
        <p:nvPicPr>
          <p:cNvPr id="6" name="Bilde 5"/>
          <p:cNvPicPr>
            <a:picLocks noChangeAspect="1"/>
          </p:cNvPicPr>
          <p:nvPr/>
        </p:nvPicPr>
        <p:blipFill>
          <a:blip r:embed="rId4"/>
          <a:stretch>
            <a:fillRect/>
          </a:stretch>
        </p:blipFill>
        <p:spPr>
          <a:xfrm rot="647575">
            <a:off x="5249165" y="77563"/>
            <a:ext cx="1189973" cy="2267058"/>
          </a:xfrm>
          <a:prstGeom prst="rect">
            <a:avLst/>
          </a:prstGeom>
        </p:spPr>
      </p:pic>
      <p:pic>
        <p:nvPicPr>
          <p:cNvPr id="8" name="Bilde 7"/>
          <p:cNvPicPr>
            <a:picLocks noChangeAspect="1"/>
          </p:cNvPicPr>
          <p:nvPr/>
        </p:nvPicPr>
        <p:blipFill>
          <a:blip r:embed="rId5"/>
          <a:stretch>
            <a:fillRect/>
          </a:stretch>
        </p:blipFill>
        <p:spPr>
          <a:xfrm rot="19787712">
            <a:off x="6605811" y="-500904"/>
            <a:ext cx="1444497" cy="3423993"/>
          </a:xfrm>
          <a:prstGeom prst="rect">
            <a:avLst/>
          </a:prstGeom>
        </p:spPr>
      </p:pic>
      <p:sp>
        <p:nvSpPr>
          <p:cNvPr id="10" name="Tittel 1"/>
          <p:cNvSpPr txBox="1">
            <a:spLocks/>
          </p:cNvSpPr>
          <p:nvPr/>
        </p:nvSpPr>
        <p:spPr>
          <a:xfrm>
            <a:off x="3623451" y="5870912"/>
            <a:ext cx="6172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b="1" dirty="0">
                <a:solidFill>
                  <a:prstClr val="white"/>
                </a:solidFill>
              </a:rPr>
              <a:t>Planstrategi 2016-2040</a:t>
            </a:r>
          </a:p>
        </p:txBody>
      </p:sp>
    </p:spTree>
    <p:extLst>
      <p:ext uri="{BB962C8B-B14F-4D97-AF65-F5344CB8AC3E}">
        <p14:creationId xmlns:p14="http://schemas.microsoft.com/office/powerpoint/2010/main" val="385918470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3181</Words>
  <Application>Microsoft Macintosh PowerPoint</Application>
  <PresentationFormat>Skjermfremvisning (4:3)</PresentationFormat>
  <Paragraphs>355</Paragraphs>
  <Slides>28</Slides>
  <Notes>25</Notes>
  <HiddenSlides>0</HiddenSlides>
  <MMClips>0</MMClips>
  <ScaleCrop>false</ScaleCrop>
  <HeadingPairs>
    <vt:vector size="4" baseType="variant">
      <vt:variant>
        <vt:lpstr>Tema</vt:lpstr>
      </vt:variant>
      <vt:variant>
        <vt:i4>1</vt:i4>
      </vt:variant>
      <vt:variant>
        <vt:lpstr>Lysbildetitler</vt:lpstr>
      </vt:variant>
      <vt:variant>
        <vt:i4>28</vt:i4>
      </vt:variant>
    </vt:vector>
  </HeadingPairs>
  <TitlesOfParts>
    <vt:vector size="29" baseType="lpstr">
      <vt:lpstr>Office-tema</vt:lpstr>
      <vt:lpstr>Planstrategi - Æ          Dæ</vt:lpstr>
      <vt:lpstr>Kommunene Verdal og Levanger</vt:lpstr>
      <vt:lpstr>Sentrale prinsipper  hos oss i Verdal og Levanger: </vt:lpstr>
      <vt:lpstr>Jeg vil si 3 ting om planstrategi*</vt:lpstr>
      <vt:lpstr>Helhet og sammenheng!</vt:lpstr>
      <vt:lpstr>PowerPoint-presentasjon</vt:lpstr>
      <vt:lpstr>«Den store dialogen»</vt:lpstr>
      <vt:lpstr>Politisk forankring</vt:lpstr>
      <vt:lpstr>Entusiasme og dialog</vt:lpstr>
      <vt:lpstr>PowerPoint-presentasjon</vt:lpstr>
      <vt:lpstr>PowerPoint-presentasjon</vt:lpstr>
      <vt:lpstr>PowerPoint-presentasjon</vt:lpstr>
      <vt:lpstr>Perspektiver på kommunal planlegging og rapportering</vt:lpstr>
      <vt:lpstr>Plan- og styringssystemet = kommuneplanen </vt:lpstr>
      <vt:lpstr>Kunnskapsgrunnlag og analyse</vt:lpstr>
      <vt:lpstr>= Analyse!</vt:lpstr>
      <vt:lpstr>PowerPoint-presentasjon</vt:lpstr>
      <vt:lpstr>Den rasjonelle kommunen…?</vt:lpstr>
      <vt:lpstr>PowerPoint-presentasjon</vt:lpstr>
      <vt:lpstr>Ungdata 2015: Ensomhet i Levanger</vt:lpstr>
      <vt:lpstr>«Fortellinger om å bo»</vt:lpstr>
      <vt:lpstr>PowerPoint-presentasjon</vt:lpstr>
      <vt:lpstr>Innramming – lokalsamfunnsmodell</vt:lpstr>
      <vt:lpstr>PowerPoint-presentasjon</vt:lpstr>
      <vt:lpstr>PowerPoint-presentasjon</vt:lpstr>
      <vt:lpstr>PowerPoint-presentasjon</vt:lpstr>
      <vt:lpstr>3 ting om planstrategi*</vt:lpstr>
      <vt:lpstr>PowerPoint-presentasjon</vt:lpstr>
    </vt:vector>
  </TitlesOfParts>
  <Company>Elirek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Elise Rekdal</dc:creator>
  <cp:lastModifiedBy>Elise Rekdal</cp:lastModifiedBy>
  <cp:revision>3</cp:revision>
  <dcterms:created xsi:type="dcterms:W3CDTF">2016-05-30T13:16:27Z</dcterms:created>
  <dcterms:modified xsi:type="dcterms:W3CDTF">2016-05-30T13:17:20Z</dcterms:modified>
</cp:coreProperties>
</file>